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418" r:id="rId3"/>
    <p:sldId id="419" r:id="rId4"/>
    <p:sldId id="420" r:id="rId5"/>
    <p:sldId id="421" r:id="rId6"/>
    <p:sldId id="422" r:id="rId7"/>
    <p:sldId id="423" r:id="rId8"/>
    <p:sldId id="424" r:id="rId9"/>
    <p:sldId id="425" r:id="rId10"/>
    <p:sldId id="426" r:id="rId11"/>
    <p:sldId id="427" r:id="rId12"/>
    <p:sldId id="428" r:id="rId13"/>
    <p:sldId id="429" r:id="rId14"/>
    <p:sldId id="430" r:id="rId15"/>
    <p:sldId id="431" r:id="rId16"/>
    <p:sldId id="432" r:id="rId17"/>
    <p:sldId id="401" r:id="rId18"/>
    <p:sldId id="433" r:id="rId19"/>
    <p:sldId id="434" r:id="rId20"/>
    <p:sldId id="435" r:id="rId21"/>
    <p:sldId id="436" r:id="rId22"/>
    <p:sldId id="439" r:id="rId23"/>
    <p:sldId id="438" r:id="rId24"/>
    <p:sldId id="440" r:id="rId25"/>
    <p:sldId id="441" r:id="rId26"/>
    <p:sldId id="442" r:id="rId27"/>
    <p:sldId id="443" r:id="rId28"/>
    <p:sldId id="444" r:id="rId29"/>
    <p:sldId id="445" r:id="rId30"/>
    <p:sldId id="417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65931"/>
    <a:srgbClr val="4F81BD"/>
    <a:srgbClr val="9BBD59"/>
    <a:srgbClr val="9BD057"/>
    <a:srgbClr val="00D000"/>
    <a:srgbClr val="000000"/>
    <a:srgbClr val="00FF00"/>
    <a:srgbClr val="A54E07"/>
    <a:srgbClr val="FF9900"/>
    <a:srgbClr val="B66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96" autoAdjust="0"/>
    <p:restoredTop sz="94660"/>
  </p:normalViewPr>
  <p:slideViewPr>
    <p:cSldViewPr>
      <p:cViewPr>
        <p:scale>
          <a:sx n="100" d="100"/>
          <a:sy n="100" d="100"/>
        </p:scale>
        <p:origin x="-3110" y="-461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0FF66A-1574-4C93-B4E9-C0BDC8E5D8B4}" type="datetimeFigureOut">
              <a:rPr lang="en-US" smtClean="0"/>
              <a:pPr/>
              <a:t>14-Dec-16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E72AEA-9035-4A4F-876A-980EDD673C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15356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E72AEA-9035-4A4F-876A-980EDD673CD0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Funda</a:t>
            </a:r>
            <a:r>
              <a:rPr lang="en-US" dirty="0" smtClean="0"/>
              <a:t> </a:t>
            </a:r>
            <a:r>
              <a:rPr lang="en-US" dirty="0" err="1" smtClean="0"/>
              <a:t>Ergün</a:t>
            </a:r>
            <a:r>
              <a:rPr lang="en-US" dirty="0" smtClean="0"/>
              <a:t>, </a:t>
            </a:r>
            <a:r>
              <a:rPr lang="en-US" dirty="0" err="1" smtClean="0"/>
              <a:t>Sampath</a:t>
            </a:r>
            <a:r>
              <a:rPr lang="en-US" dirty="0" smtClean="0"/>
              <a:t> </a:t>
            </a:r>
            <a:r>
              <a:rPr lang="en-US" dirty="0" err="1" smtClean="0"/>
              <a:t>Kannan</a:t>
            </a:r>
            <a:r>
              <a:rPr lang="en-US" dirty="0" smtClean="0"/>
              <a:t>, S Ravi Kumar, </a:t>
            </a:r>
            <a:r>
              <a:rPr lang="en-US" dirty="0" err="1" smtClean="0"/>
              <a:t>Ronitt</a:t>
            </a:r>
            <a:r>
              <a:rPr lang="en-US" dirty="0" smtClean="0"/>
              <a:t> </a:t>
            </a:r>
            <a:r>
              <a:rPr lang="en-US" dirty="0" err="1" smtClean="0"/>
              <a:t>Rubinfeld</a:t>
            </a:r>
            <a:r>
              <a:rPr lang="en-US" dirty="0" smtClean="0"/>
              <a:t>, Mahesh </a:t>
            </a:r>
            <a:r>
              <a:rPr lang="en-US" dirty="0" err="1" smtClean="0"/>
              <a:t>Viswanathan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E72AEA-9035-4A4F-876A-980EDD673CD0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Misra</a:t>
            </a:r>
            <a:r>
              <a:rPr lang="en-US" baseline="0" dirty="0" smtClean="0"/>
              <a:t> and </a:t>
            </a:r>
            <a:r>
              <a:rPr lang="en-US" dirty="0" err="1" smtClean="0"/>
              <a:t>Gries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E72AEA-9035-4A4F-876A-980EDD673CD0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00808"/>
            <a:ext cx="9144000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F52FD-8BD8-41C6-B89C-61D3260C7E0B}" type="datetime1">
              <a:rPr lang="en-US" smtClean="0"/>
              <a:pPr/>
              <a:t>14-Dec-16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64983-62DF-44C1-88F4-A727E2DC619A}" type="datetime1">
              <a:rPr lang="en-US" smtClean="0"/>
              <a:pPr/>
              <a:t>14-Dec-16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B2FDC-4AB3-4462-A9DB-9F44016EE56B}" type="datetime1">
              <a:rPr lang="en-US" smtClean="0"/>
              <a:pPr/>
              <a:t>14-Dec-16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69FC8-5E63-4351-9A7B-D847C1786045}" type="datetime1">
              <a:rPr lang="en-US" smtClean="0"/>
              <a:pPr/>
              <a:t>14-Dec-16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571472" y="1071546"/>
            <a:ext cx="3357586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CD65B-6DF0-42F0-9634-C9F20369AFBE}" type="datetime1">
              <a:rPr lang="en-US" smtClean="0"/>
              <a:pPr/>
              <a:t>14-Dec-16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8B502-283D-453F-B024-86AA3B7A1555}" type="datetime1">
              <a:rPr lang="en-US" smtClean="0"/>
              <a:pPr/>
              <a:t>14-Dec-16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BEC6D-A35B-471F-92B8-CD78DD3E2533}" type="datetime1">
              <a:rPr lang="en-US" smtClean="0"/>
              <a:pPr/>
              <a:t>14-Dec-16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DD8D0-33A3-44AA-8DBF-547A4F84404C}" type="datetime1">
              <a:rPr lang="en-US" smtClean="0"/>
              <a:pPr/>
              <a:t>14-Dec-16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D790C-D101-45AE-A957-F471E23E0B97}" type="datetime1">
              <a:rPr lang="en-US" smtClean="0"/>
              <a:pPr/>
              <a:t>14-Dec-16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51A1F-5DFD-4AC9-952A-D3DD0C389AC7}" type="datetime1">
              <a:rPr lang="en-US" smtClean="0"/>
              <a:pPr/>
              <a:t>14-Dec-16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F897-E4A5-491A-A693-5D93010B0B2E}" type="datetime1">
              <a:rPr lang="en-US" smtClean="0"/>
              <a:pPr/>
              <a:t>14-Dec-16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E9F06-BEB9-4F96-831D-6145543E1D40}" type="datetime1">
              <a:rPr lang="en-US" smtClean="0"/>
              <a:pPr/>
              <a:t>14-Dec-16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8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9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814959"/>
            <a:ext cx="792088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Algorithms for Big Data: Streaming and </a:t>
            </a:r>
            <a:r>
              <a:rPr lang="en-US" dirty="0" err="1" smtClean="0"/>
              <a:t>Sublinear</a:t>
            </a:r>
            <a:r>
              <a:rPr lang="en-US" dirty="0" smtClean="0"/>
              <a:t> Time Algorithms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584" y="4509120"/>
            <a:ext cx="7560840" cy="72008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Moran Feldman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6876259" y="332656"/>
            <a:ext cx="1656184" cy="1584176"/>
            <a:chOff x="6470393" y="4365104"/>
            <a:chExt cx="1053935" cy="1008112"/>
          </a:xfrm>
        </p:grpSpPr>
        <p:pic>
          <p:nvPicPr>
            <p:cNvPr id="17" name="Picture 9" descr="C:\Users\User\AppData\Local\Microsoft\Windows\INetCache\IE\R3T6GX03\tape-8677_64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516216" y="4365104"/>
              <a:ext cx="1008112" cy="1008112"/>
            </a:xfrm>
            <a:prstGeom prst="rect">
              <a:avLst/>
            </a:prstGeom>
            <a:noFill/>
          </p:spPr>
        </p:pic>
        <p:pic>
          <p:nvPicPr>
            <p:cNvPr id="226314" name="Picture 10" descr="C:\Users\User\AppData\Local\Microsoft\Windows\INetCache\IE\HBQU0C7V\Tower_torre_pc_clon_server.svg[1]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470393" y="4548397"/>
              <a:ext cx="547092" cy="780253"/>
            </a:xfrm>
            <a:prstGeom prst="rect">
              <a:avLst/>
            </a:prstGeom>
            <a:noFill/>
          </p:spPr>
        </p:pic>
      </p:grpSp>
      <p:grpSp>
        <p:nvGrpSpPr>
          <p:cNvPr id="23" name="Group 22"/>
          <p:cNvGrpSpPr/>
          <p:nvPr/>
        </p:nvGrpSpPr>
        <p:grpSpPr>
          <a:xfrm>
            <a:off x="611560" y="548681"/>
            <a:ext cx="1440160" cy="1512167"/>
            <a:chOff x="899592" y="3212976"/>
            <a:chExt cx="2600921" cy="2600921"/>
          </a:xfrm>
        </p:grpSpPr>
        <p:pic>
          <p:nvPicPr>
            <p:cNvPr id="226317" name="Picture 13" descr="C:\Users\User\AppData\Local\Microsoft\Windows\INetCache\IE\R3T6GX03\1386617449[1].png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259632" y="3573016"/>
              <a:ext cx="1885668" cy="1860823"/>
            </a:xfrm>
            <a:prstGeom prst="rect">
              <a:avLst/>
            </a:prstGeom>
            <a:noFill/>
          </p:spPr>
        </p:pic>
        <p:pic>
          <p:nvPicPr>
            <p:cNvPr id="226316" name="Picture 12" descr="C:\Users\User\AppData\Local\Microsoft\Windows\INetCache\IE\HBQU0C7V\emyller-magnifying-glass[1].pn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899592" y="3212976"/>
              <a:ext cx="2600921" cy="2600921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Property testing (cont.)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5" name="Picture 6" descr="C:\Users\User\AppData\Local\Microsoft\Windows\INetCache\IE\HBQU0C7V\ar124987747742093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260648"/>
            <a:ext cx="1080120" cy="1080120"/>
          </a:xfrm>
          <a:prstGeom prst="rect">
            <a:avLst/>
          </a:prstGeom>
          <a:noFill/>
        </p:spPr>
      </p:pic>
      <p:sp>
        <p:nvSpPr>
          <p:cNvPr id="6" name="Oval 5"/>
          <p:cNvSpPr/>
          <p:nvPr/>
        </p:nvSpPr>
        <p:spPr>
          <a:xfrm>
            <a:off x="2499632" y="1484784"/>
            <a:ext cx="4176464" cy="122413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800" dirty="0" smtClean="0"/>
              <a:t>Distinguish between two cases</a:t>
            </a:r>
            <a:endParaRPr lang="he-IL" sz="2800" dirty="0"/>
          </a:p>
        </p:txBody>
      </p:sp>
      <p:sp>
        <p:nvSpPr>
          <p:cNvPr id="7" name="Down Arrow 6"/>
          <p:cNvSpPr/>
          <p:nvPr/>
        </p:nvSpPr>
        <p:spPr>
          <a:xfrm rot="999030">
            <a:off x="2495505" y="2528463"/>
            <a:ext cx="936104" cy="1224136"/>
          </a:xfrm>
          <a:prstGeom prst="down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Oval 7"/>
          <p:cNvSpPr/>
          <p:nvPr/>
        </p:nvSpPr>
        <p:spPr>
          <a:xfrm>
            <a:off x="755576" y="3717032"/>
            <a:ext cx="3240360" cy="24482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800" dirty="0" smtClean="0"/>
              <a:t>Object has the property</a:t>
            </a:r>
          </a:p>
          <a:p>
            <a:pPr algn="ctr"/>
            <a:endParaRPr lang="en-US" sz="2800" dirty="0" smtClean="0"/>
          </a:p>
          <a:p>
            <a:pPr algn="ctr"/>
            <a:r>
              <a:rPr lang="en-US" sz="2800" dirty="0" smtClean="0"/>
              <a:t>Answer “Yes”</a:t>
            </a:r>
            <a:endParaRPr lang="he-IL" sz="2800" dirty="0"/>
          </a:p>
        </p:txBody>
      </p:sp>
      <p:sp>
        <p:nvSpPr>
          <p:cNvPr id="9" name="Down Arrow 8"/>
          <p:cNvSpPr/>
          <p:nvPr/>
        </p:nvSpPr>
        <p:spPr>
          <a:xfrm>
            <a:off x="2123728" y="5013176"/>
            <a:ext cx="432048" cy="432048"/>
          </a:xfrm>
          <a:prstGeom prst="downArrow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Down Arrow 9"/>
          <p:cNvSpPr/>
          <p:nvPr/>
        </p:nvSpPr>
        <p:spPr>
          <a:xfrm rot="20600970" flipH="1">
            <a:off x="5823737" y="2528463"/>
            <a:ext cx="936104" cy="1224136"/>
          </a:xfrm>
          <a:prstGeom prst="down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Oval 12"/>
          <p:cNvSpPr/>
          <p:nvPr/>
        </p:nvSpPr>
        <p:spPr>
          <a:xfrm>
            <a:off x="5220072" y="3717032"/>
            <a:ext cx="3240360" cy="24482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800" dirty="0" smtClean="0"/>
              <a:t>Object is </a:t>
            </a:r>
            <a:r>
              <a:rPr lang="en-US" sz="2800" i="1" dirty="0" smtClean="0">
                <a:sym typeface="Symbol"/>
              </a:rPr>
              <a:t></a:t>
            </a:r>
            <a:r>
              <a:rPr lang="en-US" sz="2800" dirty="0" smtClean="0">
                <a:sym typeface="Symbol"/>
              </a:rPr>
              <a:t>-</a:t>
            </a:r>
            <a:r>
              <a:rPr lang="en-US" sz="2800" dirty="0" smtClean="0"/>
              <a:t>far from having the property</a:t>
            </a:r>
          </a:p>
          <a:p>
            <a:pPr algn="ctr"/>
            <a:endParaRPr lang="en-US" sz="2800" dirty="0" smtClean="0"/>
          </a:p>
          <a:p>
            <a:pPr algn="ctr"/>
            <a:r>
              <a:rPr lang="en-US" sz="2800" dirty="0" smtClean="0"/>
              <a:t>Answer “No”</a:t>
            </a:r>
            <a:endParaRPr lang="he-IL" sz="2800" dirty="0"/>
          </a:p>
        </p:txBody>
      </p:sp>
      <p:sp>
        <p:nvSpPr>
          <p:cNvPr id="14" name="Down Arrow 13"/>
          <p:cNvSpPr/>
          <p:nvPr/>
        </p:nvSpPr>
        <p:spPr>
          <a:xfrm>
            <a:off x="6660232" y="5229200"/>
            <a:ext cx="432048" cy="432048"/>
          </a:xfrm>
          <a:prstGeom prst="downArrow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Down Arrow 14"/>
          <p:cNvSpPr/>
          <p:nvPr/>
        </p:nvSpPr>
        <p:spPr>
          <a:xfrm>
            <a:off x="4139952" y="2708920"/>
            <a:ext cx="936104" cy="1224136"/>
          </a:xfrm>
          <a:prstGeom prst="down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Oval 15"/>
          <p:cNvSpPr/>
          <p:nvPr/>
        </p:nvSpPr>
        <p:spPr>
          <a:xfrm>
            <a:off x="2987824" y="3933056"/>
            <a:ext cx="3240360" cy="244827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800" dirty="0" smtClean="0"/>
              <a:t>Otherwise</a:t>
            </a:r>
          </a:p>
          <a:p>
            <a:pPr algn="ctr"/>
            <a:endParaRPr lang="en-US" sz="2800" dirty="0" smtClean="0"/>
          </a:p>
          <a:p>
            <a:pPr algn="ctr"/>
            <a:r>
              <a:rPr lang="en-US" sz="2800" dirty="0" smtClean="0"/>
              <a:t>Does not matter!</a:t>
            </a:r>
            <a:endParaRPr lang="he-IL" sz="2800" dirty="0"/>
          </a:p>
        </p:txBody>
      </p:sp>
      <p:sp>
        <p:nvSpPr>
          <p:cNvPr id="17" name="Down Arrow 16"/>
          <p:cNvSpPr/>
          <p:nvPr/>
        </p:nvSpPr>
        <p:spPr>
          <a:xfrm>
            <a:off x="4355976" y="4797152"/>
            <a:ext cx="432048" cy="432048"/>
          </a:xfrm>
          <a:prstGeom prst="downArrow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Cloud Callout 17"/>
          <p:cNvSpPr/>
          <p:nvPr/>
        </p:nvSpPr>
        <p:spPr>
          <a:xfrm>
            <a:off x="1043608" y="1268760"/>
            <a:ext cx="6552728" cy="2232248"/>
          </a:xfrm>
          <a:prstGeom prst="cloudCallout">
            <a:avLst>
              <a:gd name="adj1" fmla="val 42066"/>
              <a:gd name="adj2" fmla="val 71671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marL="228600" indent="-228600" algn="just">
              <a:buFont typeface="Arial" pitchFamily="34" charset="0"/>
              <a:buChar char="•"/>
            </a:pPr>
            <a:r>
              <a:rPr lang="en-US" sz="2400" dirty="0" smtClean="0"/>
              <a:t>The exact definition varies.</a:t>
            </a:r>
          </a:p>
          <a:p>
            <a:pPr marL="228600" indent="-228600" algn="just">
              <a:buFont typeface="Arial" pitchFamily="34" charset="0"/>
              <a:buChar char="•"/>
            </a:pPr>
            <a:r>
              <a:rPr lang="en-US" sz="2400" dirty="0" smtClean="0"/>
              <a:t>Intuitively, changing a fraction of </a:t>
            </a:r>
            <a:r>
              <a:rPr lang="en-US" sz="2400" i="1" dirty="0" smtClean="0">
                <a:sym typeface="Symbol"/>
              </a:rPr>
              <a:t></a:t>
            </a:r>
            <a:r>
              <a:rPr lang="en-US" sz="2400" dirty="0" smtClean="0">
                <a:sym typeface="Symbol"/>
              </a:rPr>
              <a:t> of the object cannot make it have the property.</a:t>
            </a:r>
            <a:endParaRPr lang="he-IL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uiExpand="1" build="allAtOnce" animBg="1"/>
      <p:bldP spid="9" grpId="0" animBg="1"/>
      <p:bldP spid="10" grpId="0" animBg="1"/>
      <p:bldP spid="13" grpId="0" uiExpand="1" build="allAtOnce" animBg="1"/>
      <p:bldP spid="14" grpId="0" animBg="1"/>
      <p:bldP spid="15" grpId="0" animBg="1"/>
      <p:bldP spid="15" grpId="1" animBg="1"/>
      <p:bldP spid="16" grpId="0" uiExpand="1" build="allAtOnce" animBg="1"/>
      <p:bldP spid="16" grpId="1" build="allAtOnce" animBg="1"/>
      <p:bldP spid="17" grpId="0" animBg="1"/>
      <p:bldP spid="17" grpId="1" animBg="1"/>
      <p:bldP spid="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List </a:t>
            </a:r>
            <a:r>
              <a:rPr lang="en-US" dirty="0" err="1" smtClean="0"/>
              <a:t>Sortedness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u="sng" dirty="0" smtClean="0"/>
              <a:t>Instance</a:t>
            </a:r>
          </a:p>
          <a:p>
            <a:r>
              <a:rPr lang="en-US" dirty="0" smtClean="0"/>
              <a:t>A list of numbers of </a:t>
            </a:r>
            <a:r>
              <a:rPr lang="en-US" i="1" dirty="0" smtClean="0"/>
              <a:t>n</a:t>
            </a:r>
            <a:r>
              <a:rPr lang="en-US" dirty="0" smtClean="0"/>
              <a:t> numbers.</a:t>
            </a:r>
          </a:p>
          <a:p>
            <a:endParaRPr lang="en-US" dirty="0" smtClean="0"/>
          </a:p>
          <a:p>
            <a:pPr>
              <a:buNone/>
            </a:pPr>
            <a:r>
              <a:rPr lang="en-US" b="1" u="sng" dirty="0" smtClean="0"/>
              <a:t>Objective</a:t>
            </a:r>
          </a:p>
          <a:p>
            <a:r>
              <a:rPr lang="en-US" dirty="0" smtClean="0"/>
              <a:t>Test whether the list is sorted (ascending) or </a:t>
            </a:r>
            <a:r>
              <a:rPr lang="en-US" i="1" dirty="0" smtClean="0">
                <a:sym typeface="Symbol"/>
              </a:rPr>
              <a:t></a:t>
            </a:r>
            <a:r>
              <a:rPr lang="en-US" dirty="0" smtClean="0">
                <a:sym typeface="Symbol"/>
              </a:rPr>
              <a:t>-far from being sorted.</a:t>
            </a:r>
          </a:p>
          <a:p>
            <a:endParaRPr lang="en-US" dirty="0" smtClean="0">
              <a:sym typeface="Symbol"/>
            </a:endParaRPr>
          </a:p>
          <a:p>
            <a:pPr>
              <a:buNone/>
            </a:pPr>
            <a:r>
              <a:rPr lang="en-US" b="1" u="sng" dirty="0" smtClean="0">
                <a:sym typeface="Symbol"/>
              </a:rPr>
              <a:t>Trivial Algorithms</a:t>
            </a:r>
          </a:p>
          <a:p>
            <a:r>
              <a:rPr lang="en-US" dirty="0" smtClean="0"/>
              <a:t>Pick a uniformly random 1 </a:t>
            </a:r>
            <a:r>
              <a:rPr lang="en-US" dirty="0" smtClean="0">
                <a:sym typeface="Symbol"/>
              </a:rPr>
              <a:t> </a:t>
            </a:r>
            <a:r>
              <a:rPr lang="en-US" i="1" dirty="0" err="1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  </a:t>
            </a:r>
            <a:r>
              <a:rPr lang="en-US" i="1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 – 1, and test             whether “</a:t>
            </a:r>
            <a:r>
              <a:rPr lang="en-US" i="1" dirty="0" smtClean="0">
                <a:sym typeface="Symbol"/>
              </a:rPr>
              <a:t>x</a:t>
            </a:r>
            <a:r>
              <a:rPr lang="en-US" i="1" baseline="-25000" dirty="0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  </a:t>
            </a:r>
            <a:r>
              <a:rPr lang="en-US" i="1" dirty="0" smtClean="0">
                <a:sym typeface="Symbol"/>
              </a:rPr>
              <a:t>x</a:t>
            </a:r>
            <a:r>
              <a:rPr lang="en-US" i="1" baseline="-25000" dirty="0" smtClean="0">
                <a:sym typeface="Symbol"/>
              </a:rPr>
              <a:t>i</a:t>
            </a:r>
            <a:r>
              <a:rPr lang="en-US" baseline="-25000" dirty="0" smtClean="0">
                <a:sym typeface="Symbol"/>
              </a:rPr>
              <a:t>+1</a:t>
            </a:r>
            <a:r>
              <a:rPr lang="en-US" dirty="0" smtClean="0">
                <a:sym typeface="Symbol"/>
              </a:rPr>
              <a:t>”.</a:t>
            </a:r>
          </a:p>
          <a:p>
            <a:r>
              <a:rPr lang="en-US" dirty="0" smtClean="0">
                <a:sym typeface="Symbol"/>
              </a:rPr>
              <a:t>Fails with high probability for the ½-far instance:</a:t>
            </a:r>
          </a:p>
          <a:p>
            <a:endParaRPr lang="en-US" sz="1400" dirty="0" smtClean="0">
              <a:sym typeface="Symbol"/>
            </a:endParaRPr>
          </a:p>
          <a:p>
            <a:pPr algn="ctr">
              <a:buNone/>
            </a:pPr>
            <a:r>
              <a:rPr lang="en-US" dirty="0" smtClean="0">
                <a:sym typeface="Symbol"/>
              </a:rPr>
              <a:t>1111100000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4098" name="Picture 2" descr="C:\Users\User\AppData\Local\Microsoft\Windows\INetCache\IE\HBQU0C7V\product-service-segmentation-28071896[1]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43530" y="356861"/>
            <a:ext cx="1288910" cy="1055915"/>
          </a:xfrm>
          <a:prstGeom prst="rect">
            <a:avLst/>
          </a:prstGeom>
          <a:noFill/>
        </p:spPr>
      </p:pic>
      <p:sp>
        <p:nvSpPr>
          <p:cNvPr id="6" name="Cloud Callout 5"/>
          <p:cNvSpPr/>
          <p:nvPr/>
        </p:nvSpPr>
        <p:spPr>
          <a:xfrm>
            <a:off x="1115616" y="980728"/>
            <a:ext cx="6840760" cy="1728192"/>
          </a:xfrm>
          <a:prstGeom prst="cloudCallout">
            <a:avLst>
              <a:gd name="adj1" fmla="val 33596"/>
              <a:gd name="adj2" fmla="val 67238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400" dirty="0" smtClean="0"/>
              <a:t>More than </a:t>
            </a:r>
            <a:r>
              <a:rPr lang="en-US" sz="2400" i="1" dirty="0" smtClean="0">
                <a:sym typeface="Symbol"/>
              </a:rPr>
              <a:t>  n</a:t>
            </a:r>
            <a:r>
              <a:rPr lang="en-US" sz="2400" dirty="0" smtClean="0">
                <a:sym typeface="Symbol"/>
              </a:rPr>
              <a:t> numbers has to be changed to make the list sorted.</a:t>
            </a:r>
            <a:endParaRPr lang="he-IL" sz="2400" dirty="0"/>
          </a:p>
        </p:txBody>
      </p:sp>
      <p:sp>
        <p:nvSpPr>
          <p:cNvPr id="7" name="Rectangle 6"/>
          <p:cNvSpPr/>
          <p:nvPr/>
        </p:nvSpPr>
        <p:spPr>
          <a:xfrm>
            <a:off x="457200" y="4526280"/>
            <a:ext cx="8208912" cy="17266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1313" indent="-341313">
              <a:lnSpc>
                <a:spcPct val="90000"/>
              </a:lnSpc>
              <a:buFont typeface="Arial" pitchFamily="34" charset="0"/>
              <a:buChar char="•"/>
            </a:pPr>
            <a:r>
              <a:rPr lang="en-US" sz="2500" dirty="0" smtClean="0"/>
              <a:t>Pick uniformly random 1 </a:t>
            </a:r>
            <a:r>
              <a:rPr lang="en-US" sz="2500" dirty="0" smtClean="0">
                <a:sym typeface="Symbol"/>
              </a:rPr>
              <a:t> </a:t>
            </a:r>
            <a:r>
              <a:rPr lang="en-US" sz="2500" i="1" dirty="0" err="1" smtClean="0">
                <a:sym typeface="Symbol"/>
              </a:rPr>
              <a:t>i</a:t>
            </a:r>
            <a:r>
              <a:rPr lang="en-US" sz="2500" dirty="0" smtClean="0">
                <a:sym typeface="Symbol"/>
              </a:rPr>
              <a:t>  </a:t>
            </a:r>
            <a:r>
              <a:rPr lang="en-US" sz="2500" i="1" dirty="0" smtClean="0">
                <a:sym typeface="Symbol"/>
              </a:rPr>
              <a:t>j</a:t>
            </a:r>
            <a:r>
              <a:rPr lang="en-US" sz="2500" dirty="0" smtClean="0">
                <a:sym typeface="Symbol"/>
              </a:rPr>
              <a:t>  </a:t>
            </a:r>
            <a:r>
              <a:rPr lang="en-US" sz="2500" i="1" dirty="0" smtClean="0">
                <a:sym typeface="Symbol"/>
              </a:rPr>
              <a:t>n</a:t>
            </a:r>
            <a:r>
              <a:rPr lang="en-US" sz="2500" dirty="0" smtClean="0">
                <a:sym typeface="Symbol"/>
              </a:rPr>
              <a:t>, and test              whether “</a:t>
            </a:r>
            <a:r>
              <a:rPr lang="en-US" sz="2500" i="1" dirty="0" smtClean="0">
                <a:sym typeface="Symbol"/>
              </a:rPr>
              <a:t>x</a:t>
            </a:r>
            <a:r>
              <a:rPr lang="en-US" sz="2500" i="1" baseline="-25000" dirty="0" smtClean="0">
                <a:sym typeface="Symbol"/>
              </a:rPr>
              <a:t>i</a:t>
            </a:r>
            <a:r>
              <a:rPr lang="en-US" sz="2500" dirty="0" smtClean="0">
                <a:sym typeface="Symbol"/>
              </a:rPr>
              <a:t>  </a:t>
            </a:r>
            <a:r>
              <a:rPr lang="en-US" sz="2500" i="1" dirty="0" err="1" smtClean="0">
                <a:sym typeface="Symbol"/>
              </a:rPr>
              <a:t>x</a:t>
            </a:r>
            <a:r>
              <a:rPr lang="en-US" sz="2500" i="1" baseline="-25000" dirty="0" err="1" smtClean="0">
                <a:sym typeface="Symbol"/>
              </a:rPr>
              <a:t>j</a:t>
            </a:r>
            <a:r>
              <a:rPr lang="en-US" sz="2500" dirty="0" smtClean="0">
                <a:sym typeface="Symbol"/>
              </a:rPr>
              <a:t>”.</a:t>
            </a:r>
          </a:p>
          <a:p>
            <a:pPr marL="341313" indent="-341313">
              <a:lnSpc>
                <a:spcPct val="90000"/>
              </a:lnSpc>
              <a:buFont typeface="Arial" pitchFamily="34" charset="0"/>
              <a:buChar char="•"/>
            </a:pPr>
            <a:r>
              <a:rPr lang="en-US" sz="2500" dirty="0" smtClean="0">
                <a:sym typeface="Symbol"/>
              </a:rPr>
              <a:t>Fails with high probability for the ½-far instance:</a:t>
            </a:r>
          </a:p>
          <a:p>
            <a:pPr marL="341313" indent="-341313">
              <a:lnSpc>
                <a:spcPct val="90000"/>
              </a:lnSpc>
              <a:buFont typeface="Arial" pitchFamily="34" charset="0"/>
              <a:buChar char="•"/>
            </a:pPr>
            <a:endParaRPr lang="en-US" sz="1400" dirty="0" smtClean="0">
              <a:sym typeface="Symbol"/>
            </a:endParaRPr>
          </a:p>
          <a:p>
            <a:pPr marL="341313" indent="-341313" algn="ctr">
              <a:lnSpc>
                <a:spcPct val="90000"/>
              </a:lnSpc>
            </a:pPr>
            <a:r>
              <a:rPr lang="en-US" sz="2500" dirty="0" smtClean="0">
                <a:sym typeface="Symbol"/>
              </a:rPr>
              <a:t>1032547698</a:t>
            </a:r>
            <a:endParaRPr lang="en-US" sz="2500" dirty="0" smtClean="0"/>
          </a:p>
        </p:txBody>
      </p:sp>
      <p:grpSp>
        <p:nvGrpSpPr>
          <p:cNvPr id="15" name="Group 14"/>
          <p:cNvGrpSpPr/>
          <p:nvPr/>
        </p:nvGrpSpPr>
        <p:grpSpPr>
          <a:xfrm>
            <a:off x="7668344" y="3861048"/>
            <a:ext cx="432048" cy="2592288"/>
            <a:chOff x="7884368" y="3861048"/>
            <a:chExt cx="432048" cy="2592288"/>
          </a:xfrm>
        </p:grpSpPr>
        <p:sp>
          <p:nvSpPr>
            <p:cNvPr id="9" name="Rectangle 8"/>
            <p:cNvSpPr/>
            <p:nvPr/>
          </p:nvSpPr>
          <p:spPr>
            <a:xfrm>
              <a:off x="7884368" y="3861048"/>
              <a:ext cx="432048" cy="432048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7884368" y="4293096"/>
              <a:ext cx="432048" cy="432048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884368" y="4725144"/>
              <a:ext cx="432048" cy="432048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7884368" y="5157192"/>
              <a:ext cx="432048" cy="432048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884368" y="5589240"/>
              <a:ext cx="432048" cy="432048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7884368" y="6021288"/>
              <a:ext cx="432048" cy="432048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sp>
        <p:nvSpPr>
          <p:cNvPr id="16" name="Down Arrow 15"/>
          <p:cNvSpPr/>
          <p:nvPr/>
        </p:nvSpPr>
        <p:spPr>
          <a:xfrm rot="5400000">
            <a:off x="8208404" y="4761148"/>
            <a:ext cx="288032" cy="360040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Down Arrow 16"/>
          <p:cNvSpPr/>
          <p:nvPr/>
        </p:nvSpPr>
        <p:spPr>
          <a:xfrm rot="5400000">
            <a:off x="8208404" y="5193196"/>
            <a:ext cx="288032" cy="360040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Down Arrow 17"/>
          <p:cNvSpPr/>
          <p:nvPr/>
        </p:nvSpPr>
        <p:spPr>
          <a:xfrm rot="5400000">
            <a:off x="8208404" y="4329100"/>
            <a:ext cx="288032" cy="360040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16" grpId="0" animBg="1"/>
      <p:bldP spid="16" grpId="1" animBg="1"/>
      <p:bldP spid="17" grpId="0" animBg="1"/>
      <p:bldP spid="1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Algorithm [EKKRV00]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Pick a uniformly random </a:t>
            </a:r>
            <a:r>
              <a:rPr lang="en-US" i="1" dirty="0" err="1" smtClean="0"/>
              <a:t>i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Run a binary search for </a:t>
            </a:r>
            <a:r>
              <a:rPr lang="en-US" i="1" dirty="0" smtClean="0"/>
              <a:t>x</a:t>
            </a:r>
            <a:r>
              <a:rPr lang="en-US" i="1" baseline="-25000" dirty="0" smtClean="0"/>
              <a:t>i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Answer “No” if the binary search ends up at a point other than </a:t>
            </a:r>
            <a:r>
              <a:rPr lang="en-US" i="1" dirty="0" err="1" smtClean="0"/>
              <a:t>i</a:t>
            </a:r>
            <a:r>
              <a:rPr lang="en-US" dirty="0" smtClean="0"/>
              <a:t> (and “Yes” otherwise).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5" name="Picture 2" descr="C:\Users\User\AppData\Local\Microsoft\Windows\INetCache\IE\3PNZHOW0\comicMachine1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8553" y="425716"/>
            <a:ext cx="1837903" cy="1131076"/>
          </a:xfrm>
          <a:prstGeom prst="rect">
            <a:avLst/>
          </a:prstGeom>
          <a:noFill/>
        </p:spPr>
      </p:pic>
      <p:grpSp>
        <p:nvGrpSpPr>
          <p:cNvPr id="22" name="Group 21"/>
          <p:cNvGrpSpPr/>
          <p:nvPr/>
        </p:nvGrpSpPr>
        <p:grpSpPr>
          <a:xfrm>
            <a:off x="2051720" y="5877272"/>
            <a:ext cx="5040560" cy="432048"/>
            <a:chOff x="2051720" y="5877272"/>
            <a:chExt cx="5040560" cy="432048"/>
          </a:xfrm>
        </p:grpSpPr>
        <p:sp>
          <p:nvSpPr>
            <p:cNvPr id="13" name="Rectangle 12"/>
            <p:cNvSpPr/>
            <p:nvPr/>
          </p:nvSpPr>
          <p:spPr>
            <a:xfrm rot="5400000">
              <a:off x="2195736" y="5733256"/>
              <a:ext cx="432048" cy="720080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5" name="Rectangle 14"/>
            <p:cNvSpPr/>
            <p:nvPr/>
          </p:nvSpPr>
          <p:spPr>
            <a:xfrm rot="5400000">
              <a:off x="2915816" y="5733256"/>
              <a:ext cx="432048" cy="720080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6" name="Rectangle 15"/>
            <p:cNvSpPr/>
            <p:nvPr/>
          </p:nvSpPr>
          <p:spPr>
            <a:xfrm rot="5400000">
              <a:off x="3635896" y="5733256"/>
              <a:ext cx="432048" cy="720080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8" name="Rectangle 17"/>
            <p:cNvSpPr/>
            <p:nvPr/>
          </p:nvSpPr>
          <p:spPr>
            <a:xfrm rot="5400000">
              <a:off x="4355976" y="5733256"/>
              <a:ext cx="432048" cy="720080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9" name="Rectangle 18"/>
            <p:cNvSpPr/>
            <p:nvPr/>
          </p:nvSpPr>
          <p:spPr>
            <a:xfrm rot="5400000">
              <a:off x="5076056" y="5733256"/>
              <a:ext cx="432048" cy="720080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0" name="Rectangle 19"/>
            <p:cNvSpPr/>
            <p:nvPr/>
          </p:nvSpPr>
          <p:spPr>
            <a:xfrm rot="5400000">
              <a:off x="5796136" y="5733256"/>
              <a:ext cx="432048" cy="720080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1" name="Rectangle 20"/>
            <p:cNvSpPr/>
            <p:nvPr/>
          </p:nvSpPr>
          <p:spPr>
            <a:xfrm rot="5400000">
              <a:off x="6516216" y="5733256"/>
              <a:ext cx="432048" cy="720080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2195736" y="3933056"/>
            <a:ext cx="4824536" cy="1728192"/>
            <a:chOff x="2195736" y="3933056"/>
            <a:chExt cx="4824536" cy="1728192"/>
          </a:xfrm>
        </p:grpSpPr>
        <p:sp>
          <p:nvSpPr>
            <p:cNvPr id="23" name="Oval 22"/>
            <p:cNvSpPr/>
            <p:nvPr/>
          </p:nvSpPr>
          <p:spPr>
            <a:xfrm>
              <a:off x="4355976" y="3933056"/>
              <a:ext cx="504056" cy="504056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0" rIns="0" rtlCol="1" anchor="ctr"/>
            <a:lstStyle/>
            <a:p>
              <a:pPr algn="ctr"/>
              <a:r>
                <a:rPr lang="en-US" sz="2800" i="1" dirty="0" smtClean="0"/>
                <a:t>x</a:t>
              </a:r>
              <a:r>
                <a:rPr lang="en-US" sz="2800" baseline="-25000" dirty="0" smtClean="0"/>
                <a:t>4</a:t>
              </a:r>
              <a:endParaRPr lang="he-IL" sz="2800" baseline="-25000" dirty="0"/>
            </a:p>
          </p:txBody>
        </p:sp>
        <p:sp>
          <p:nvSpPr>
            <p:cNvPr id="24" name="Oval 23"/>
            <p:cNvSpPr/>
            <p:nvPr/>
          </p:nvSpPr>
          <p:spPr>
            <a:xfrm>
              <a:off x="2915816" y="4509120"/>
              <a:ext cx="504056" cy="504056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0" rIns="0" rtlCol="1" anchor="ctr"/>
            <a:lstStyle/>
            <a:p>
              <a:pPr algn="ctr"/>
              <a:r>
                <a:rPr lang="en-US" sz="2800" i="1" dirty="0" smtClean="0"/>
                <a:t>x</a:t>
              </a:r>
              <a:r>
                <a:rPr lang="en-US" sz="2800" baseline="-25000" dirty="0" smtClean="0"/>
                <a:t>2</a:t>
              </a:r>
              <a:endParaRPr lang="he-IL" sz="2800" baseline="-25000" dirty="0"/>
            </a:p>
          </p:txBody>
        </p:sp>
        <p:sp>
          <p:nvSpPr>
            <p:cNvPr id="25" name="Oval 24"/>
            <p:cNvSpPr/>
            <p:nvPr/>
          </p:nvSpPr>
          <p:spPr>
            <a:xfrm>
              <a:off x="5796136" y="4509120"/>
              <a:ext cx="504056" cy="504056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0" rIns="0" rtlCol="1" anchor="ctr"/>
            <a:lstStyle/>
            <a:p>
              <a:pPr algn="ctr"/>
              <a:r>
                <a:rPr lang="en-US" sz="2800" i="1" dirty="0" smtClean="0"/>
                <a:t>x</a:t>
              </a:r>
              <a:r>
                <a:rPr lang="en-US" sz="2800" baseline="-25000" dirty="0" smtClean="0"/>
                <a:t>6</a:t>
              </a:r>
              <a:endParaRPr lang="he-IL" sz="2800" baseline="-25000" dirty="0"/>
            </a:p>
          </p:txBody>
        </p:sp>
        <p:sp>
          <p:nvSpPr>
            <p:cNvPr id="26" name="Oval 25"/>
            <p:cNvSpPr/>
            <p:nvPr/>
          </p:nvSpPr>
          <p:spPr>
            <a:xfrm>
              <a:off x="2195736" y="5157192"/>
              <a:ext cx="504056" cy="504056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0" rIns="0" rtlCol="1" anchor="ctr"/>
            <a:lstStyle/>
            <a:p>
              <a:pPr algn="ctr"/>
              <a:r>
                <a:rPr lang="en-US" sz="2800" i="1" dirty="0" smtClean="0"/>
                <a:t>x</a:t>
              </a:r>
              <a:r>
                <a:rPr lang="en-US" sz="2800" baseline="-25000" dirty="0" smtClean="0"/>
                <a:t>1</a:t>
              </a:r>
              <a:endParaRPr lang="he-IL" sz="2800" baseline="-25000" dirty="0"/>
            </a:p>
          </p:txBody>
        </p:sp>
        <p:sp>
          <p:nvSpPr>
            <p:cNvPr id="27" name="Oval 26"/>
            <p:cNvSpPr/>
            <p:nvPr/>
          </p:nvSpPr>
          <p:spPr>
            <a:xfrm>
              <a:off x="3635896" y="5157192"/>
              <a:ext cx="504056" cy="504056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0" rIns="0" rtlCol="1" anchor="ctr"/>
            <a:lstStyle/>
            <a:p>
              <a:pPr algn="ctr"/>
              <a:r>
                <a:rPr lang="en-US" sz="2800" i="1" dirty="0" smtClean="0"/>
                <a:t>x</a:t>
              </a:r>
              <a:r>
                <a:rPr lang="en-US" sz="2800" baseline="-25000" dirty="0" smtClean="0"/>
                <a:t>3</a:t>
              </a:r>
              <a:endParaRPr lang="he-IL" sz="2800" baseline="-25000" dirty="0"/>
            </a:p>
          </p:txBody>
        </p:sp>
        <p:sp>
          <p:nvSpPr>
            <p:cNvPr id="28" name="Oval 27"/>
            <p:cNvSpPr/>
            <p:nvPr/>
          </p:nvSpPr>
          <p:spPr>
            <a:xfrm>
              <a:off x="5004048" y="5157192"/>
              <a:ext cx="504056" cy="504056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0" rIns="0" rtlCol="1" anchor="ctr"/>
            <a:lstStyle/>
            <a:p>
              <a:pPr algn="ctr"/>
              <a:r>
                <a:rPr lang="en-US" sz="2800" i="1" dirty="0" smtClean="0"/>
                <a:t>x</a:t>
              </a:r>
              <a:r>
                <a:rPr lang="en-US" sz="2800" baseline="-25000" dirty="0" smtClean="0"/>
                <a:t>5</a:t>
              </a:r>
              <a:endParaRPr lang="he-IL" sz="2800" baseline="-25000" dirty="0"/>
            </a:p>
          </p:txBody>
        </p:sp>
        <p:sp>
          <p:nvSpPr>
            <p:cNvPr id="29" name="Oval 28"/>
            <p:cNvSpPr/>
            <p:nvPr/>
          </p:nvSpPr>
          <p:spPr>
            <a:xfrm>
              <a:off x="6516216" y="5157192"/>
              <a:ext cx="504056" cy="504056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0" rIns="0" rtlCol="1" anchor="ctr"/>
            <a:lstStyle/>
            <a:p>
              <a:pPr algn="ctr"/>
              <a:r>
                <a:rPr lang="en-US" sz="2800" i="1" dirty="0" smtClean="0"/>
                <a:t>x</a:t>
              </a:r>
              <a:r>
                <a:rPr lang="en-US" sz="2800" baseline="-25000" dirty="0" smtClean="0"/>
                <a:t>7</a:t>
              </a:r>
              <a:endParaRPr lang="he-IL" sz="2800" baseline="-25000" dirty="0"/>
            </a:p>
          </p:txBody>
        </p:sp>
        <p:cxnSp>
          <p:nvCxnSpPr>
            <p:cNvPr id="31" name="Straight Arrow Connector 30"/>
            <p:cNvCxnSpPr>
              <a:stCxn id="23" idx="2"/>
              <a:endCxn id="24" idx="7"/>
            </p:cNvCxnSpPr>
            <p:nvPr/>
          </p:nvCxnSpPr>
          <p:spPr>
            <a:xfrm flipH="1">
              <a:off x="3346055" y="4185084"/>
              <a:ext cx="1009921" cy="397853"/>
            </a:xfrm>
            <a:prstGeom prst="straightConnector1">
              <a:avLst/>
            </a:prstGeom>
            <a:ln w="38100">
              <a:solidFill>
                <a:srgbClr val="00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stCxn id="23" idx="6"/>
              <a:endCxn id="25" idx="1"/>
            </p:cNvCxnSpPr>
            <p:nvPr/>
          </p:nvCxnSpPr>
          <p:spPr>
            <a:xfrm>
              <a:off x="4860032" y="4185084"/>
              <a:ext cx="1009921" cy="397853"/>
            </a:xfrm>
            <a:prstGeom prst="straightConnector1">
              <a:avLst/>
            </a:prstGeom>
            <a:ln w="38100">
              <a:solidFill>
                <a:srgbClr val="00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>
              <a:stCxn id="24" idx="5"/>
              <a:endCxn id="27" idx="1"/>
            </p:cNvCxnSpPr>
            <p:nvPr/>
          </p:nvCxnSpPr>
          <p:spPr>
            <a:xfrm>
              <a:off x="3346055" y="4939359"/>
              <a:ext cx="363658" cy="291650"/>
            </a:xfrm>
            <a:prstGeom prst="straightConnector1">
              <a:avLst/>
            </a:prstGeom>
            <a:ln w="38100">
              <a:solidFill>
                <a:srgbClr val="00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stCxn id="24" idx="3"/>
              <a:endCxn id="26" idx="7"/>
            </p:cNvCxnSpPr>
            <p:nvPr/>
          </p:nvCxnSpPr>
          <p:spPr>
            <a:xfrm flipH="1">
              <a:off x="2625975" y="4939359"/>
              <a:ext cx="363658" cy="291650"/>
            </a:xfrm>
            <a:prstGeom prst="straightConnector1">
              <a:avLst/>
            </a:prstGeom>
            <a:ln w="38100">
              <a:solidFill>
                <a:srgbClr val="00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>
              <a:stCxn id="25" idx="3"/>
              <a:endCxn id="28" idx="7"/>
            </p:cNvCxnSpPr>
            <p:nvPr/>
          </p:nvCxnSpPr>
          <p:spPr>
            <a:xfrm flipH="1">
              <a:off x="5434287" y="4939359"/>
              <a:ext cx="435666" cy="291650"/>
            </a:xfrm>
            <a:prstGeom prst="straightConnector1">
              <a:avLst/>
            </a:prstGeom>
            <a:ln w="38100">
              <a:solidFill>
                <a:srgbClr val="00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>
              <a:stCxn id="25" idx="5"/>
              <a:endCxn id="29" idx="1"/>
            </p:cNvCxnSpPr>
            <p:nvPr/>
          </p:nvCxnSpPr>
          <p:spPr>
            <a:xfrm>
              <a:off x="6226375" y="4939359"/>
              <a:ext cx="363658" cy="291650"/>
            </a:xfrm>
            <a:prstGeom prst="straightConnector1">
              <a:avLst/>
            </a:prstGeom>
            <a:ln w="38100">
              <a:solidFill>
                <a:srgbClr val="00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Completeness Analysis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We need to show that the algorithm always returns “Yes” when the input is sorted.</a:t>
            </a:r>
          </a:p>
          <a:p>
            <a:endParaRPr lang="he-IL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5" name="Picture 10" descr="C:\Documents and Settings\moranfe\Local Settings\Temporary Internet Files\Content.IE5\AXLZ32D6\MCBS01872_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3533" y="456998"/>
            <a:ext cx="1442923" cy="1027786"/>
          </a:xfrm>
          <a:prstGeom prst="rect">
            <a:avLst/>
          </a:prstGeom>
          <a:noFill/>
        </p:spPr>
      </p:pic>
      <p:sp>
        <p:nvSpPr>
          <p:cNvPr id="7" name="Rounded Rectangle 6"/>
          <p:cNvSpPr/>
          <p:nvPr/>
        </p:nvSpPr>
        <p:spPr>
          <a:xfrm>
            <a:off x="1187624" y="2636912"/>
            <a:ext cx="7200800" cy="1728192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marL="514350" lvl="0" indent="-514350">
              <a:lnSpc>
                <a:spcPct val="80000"/>
              </a:lnSpc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Pick a uniformly random </a:t>
            </a:r>
            <a:r>
              <a:rPr lang="en-US" sz="2800" i="1" dirty="0" err="1" smtClean="0">
                <a:solidFill>
                  <a:schemeClr val="tx1"/>
                </a:solidFill>
              </a:rPr>
              <a:t>i</a:t>
            </a:r>
            <a:r>
              <a:rPr lang="en-US" sz="2800" dirty="0" smtClean="0">
                <a:solidFill>
                  <a:schemeClr val="tx1"/>
                </a:solidFill>
              </a:rPr>
              <a:t>.</a:t>
            </a:r>
          </a:p>
          <a:p>
            <a:pPr marL="514350" lvl="0" indent="-514350">
              <a:lnSpc>
                <a:spcPct val="80000"/>
              </a:lnSpc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Run a binary search for </a:t>
            </a:r>
            <a:r>
              <a:rPr lang="en-US" sz="2800" i="1" dirty="0" smtClean="0">
                <a:solidFill>
                  <a:schemeClr val="tx1"/>
                </a:solidFill>
              </a:rPr>
              <a:t>x</a:t>
            </a:r>
            <a:r>
              <a:rPr lang="en-US" sz="2800" i="1" baseline="-25000" dirty="0" smtClean="0">
                <a:solidFill>
                  <a:schemeClr val="tx1"/>
                </a:solidFill>
              </a:rPr>
              <a:t>i</a:t>
            </a:r>
            <a:r>
              <a:rPr lang="en-US" sz="2800" dirty="0" smtClean="0">
                <a:solidFill>
                  <a:schemeClr val="tx1"/>
                </a:solidFill>
              </a:rPr>
              <a:t>.</a:t>
            </a:r>
          </a:p>
          <a:p>
            <a:pPr marL="514350" lvl="0" indent="-514350">
              <a:lnSpc>
                <a:spcPct val="80000"/>
              </a:lnSpc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sz="2800" dirty="0" smtClean="0"/>
              <a:t>Answer “No” if the binary search ends up at a point other than </a:t>
            </a:r>
            <a:r>
              <a:rPr lang="en-US" sz="2800" i="1" dirty="0" err="1" smtClean="0"/>
              <a:t>i</a:t>
            </a:r>
            <a:r>
              <a:rPr lang="en-US" sz="2800" dirty="0" smtClean="0"/>
              <a:t> (and “Yes” otherwise).</a:t>
            </a:r>
            <a:endParaRPr lang="he-IL" sz="2800" dirty="0">
              <a:solidFill>
                <a:schemeClr val="tx1"/>
              </a:solidFill>
            </a:endParaRPr>
          </a:p>
        </p:txBody>
      </p:sp>
      <p:sp>
        <p:nvSpPr>
          <p:cNvPr id="8" name="Cloud Callout 7"/>
          <p:cNvSpPr/>
          <p:nvPr/>
        </p:nvSpPr>
        <p:spPr>
          <a:xfrm>
            <a:off x="755576" y="4653136"/>
            <a:ext cx="7704856" cy="1800200"/>
          </a:xfrm>
          <a:prstGeom prst="cloudCallout">
            <a:avLst>
              <a:gd name="adj1" fmla="val -12507"/>
              <a:gd name="adj2" fmla="val -69690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800" dirty="0" smtClean="0"/>
              <a:t>Should never happen when the list is sorted.</a:t>
            </a:r>
          </a:p>
          <a:p>
            <a:pPr algn="ctr"/>
            <a:r>
              <a:rPr lang="en-US" sz="2400" dirty="0" smtClean="0"/>
              <a:t>(and the elements are unique)</a:t>
            </a:r>
            <a:endParaRPr lang="he-IL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animBg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Soundness Analysis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We need to upper bound the probability that the algorithm returns “Yes” when the list is </a:t>
            </a:r>
            <a:r>
              <a:rPr lang="en-US" i="1" dirty="0" smtClean="0">
                <a:sym typeface="Symbol"/>
              </a:rPr>
              <a:t></a:t>
            </a:r>
            <a:r>
              <a:rPr lang="en-US" dirty="0" smtClean="0">
                <a:sym typeface="Symbol"/>
              </a:rPr>
              <a:t>-far from being sorted.</a:t>
            </a:r>
          </a:p>
          <a:p>
            <a:r>
              <a:rPr lang="en-US" dirty="0" smtClean="0">
                <a:sym typeface="Symbol"/>
              </a:rPr>
              <a:t>An index </a:t>
            </a:r>
            <a:r>
              <a:rPr lang="en-US" i="1" dirty="0" err="1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 is “good” if the algorithm returns “Yes” when it randomly chooses </a:t>
            </a:r>
            <a:r>
              <a:rPr lang="en-US" i="1" dirty="0" err="1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.</a:t>
            </a:r>
          </a:p>
          <a:p>
            <a:endParaRPr lang="en-US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Clearly:</a:t>
            </a:r>
          </a:p>
          <a:p>
            <a:endParaRPr lang="en-US" dirty="0" smtClean="0">
              <a:sym typeface="Symbol"/>
            </a:endParaRPr>
          </a:p>
          <a:p>
            <a:endParaRPr lang="en-US" dirty="0" smtClean="0">
              <a:sym typeface="Symbol"/>
            </a:endParaRPr>
          </a:p>
          <a:p>
            <a:endParaRPr lang="en-US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Thus, we want to upper bound the number of good </a:t>
            </a:r>
            <a:r>
              <a:rPr lang="en-US" dirty="0" err="1" smtClean="0">
                <a:sym typeface="Symbol"/>
              </a:rPr>
              <a:t>idexes</a:t>
            </a:r>
            <a:r>
              <a:rPr lang="en-US" dirty="0" smtClean="0">
                <a:sym typeface="Symbol"/>
              </a:rPr>
              <a:t> in </a:t>
            </a:r>
            <a:r>
              <a:rPr lang="en-US" dirty="0" smtClean="0">
                <a:sym typeface="Symbol"/>
              </a:rPr>
              <a:t>an </a:t>
            </a:r>
            <a:r>
              <a:rPr lang="en-US" i="1" dirty="0" smtClean="0">
                <a:sym typeface="Symbol"/>
              </a:rPr>
              <a:t></a:t>
            </a:r>
            <a:r>
              <a:rPr lang="en-US" dirty="0" smtClean="0">
                <a:sym typeface="Symbol"/>
              </a:rPr>
              <a:t>-far list.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5" name="Picture 10" descr="C:\Documents and Settings\moranfe\Local Settings\Temporary Internet Files\Content.IE5\AXLZ32D6\MCBS01872_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3533" y="456998"/>
            <a:ext cx="1442923" cy="1027786"/>
          </a:xfrm>
          <a:prstGeom prst="rect">
            <a:avLst/>
          </a:prstGeom>
          <a:noFill/>
        </p:spPr>
      </p:pic>
      <p:grpSp>
        <p:nvGrpSpPr>
          <p:cNvPr id="18" name="Group 17"/>
          <p:cNvGrpSpPr/>
          <p:nvPr/>
        </p:nvGrpSpPr>
        <p:grpSpPr>
          <a:xfrm>
            <a:off x="1475656" y="4293096"/>
            <a:ext cx="6118775" cy="883260"/>
            <a:chOff x="1547664" y="3985900"/>
            <a:chExt cx="5907903" cy="883260"/>
          </a:xfrm>
        </p:grpSpPr>
        <p:sp>
          <p:nvSpPr>
            <p:cNvPr id="17" name="Rounded Rectangle 16"/>
            <p:cNvSpPr/>
            <p:nvPr/>
          </p:nvSpPr>
          <p:spPr>
            <a:xfrm>
              <a:off x="1547664" y="4005064"/>
              <a:ext cx="5840216" cy="864096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grpSp>
          <p:nvGrpSpPr>
            <p:cNvPr id="16" name="Group 15"/>
            <p:cNvGrpSpPr/>
            <p:nvPr/>
          </p:nvGrpSpPr>
          <p:grpSpPr>
            <a:xfrm>
              <a:off x="1547664" y="3985900"/>
              <a:ext cx="5907903" cy="883260"/>
              <a:chOff x="2023662" y="3409836"/>
              <a:chExt cx="5907903" cy="883260"/>
            </a:xfrm>
          </p:grpSpPr>
          <p:sp>
            <p:nvSpPr>
              <p:cNvPr id="7" name="TextBox 6"/>
              <p:cNvSpPr txBox="1"/>
              <p:nvPr/>
            </p:nvSpPr>
            <p:spPr>
              <a:xfrm>
                <a:off x="2023662" y="3505508"/>
                <a:ext cx="1756250" cy="787588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 algn="ctr">
                  <a:lnSpc>
                    <a:spcPct val="80000"/>
                  </a:lnSpc>
                </a:pPr>
                <a:r>
                  <a:rPr lang="en-US" sz="2800" dirty="0" smtClean="0"/>
                  <a:t>Probability</a:t>
                </a:r>
              </a:p>
              <a:p>
                <a:pPr algn="ctr">
                  <a:lnSpc>
                    <a:spcPct val="80000"/>
                  </a:lnSpc>
                </a:pPr>
                <a:r>
                  <a:rPr lang="en-US" sz="2800" dirty="0" smtClean="0"/>
                  <a:t>of </a:t>
                </a:r>
                <a:r>
                  <a:rPr lang="en-US" sz="2800" dirty="0" smtClean="0"/>
                  <a:t>“Y</a:t>
                </a:r>
                <a:r>
                  <a:rPr lang="en-US" sz="2800" dirty="0" smtClean="0"/>
                  <a:t>es”</a:t>
                </a:r>
                <a:endParaRPr lang="he-IL" sz="2800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4103787" y="3409836"/>
                <a:ext cx="3827778" cy="523220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en-US" sz="2800" dirty="0" smtClean="0"/>
                  <a:t>Number of Good </a:t>
                </a:r>
                <a:r>
                  <a:rPr lang="en-US" sz="2800" dirty="0" smtClean="0"/>
                  <a:t>Indexes</a:t>
                </a:r>
                <a:endParaRPr lang="he-IL" sz="2800" dirty="0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3703742" y="3645024"/>
                <a:ext cx="364202" cy="523220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en-US" sz="2800" dirty="0" smtClean="0"/>
                  <a:t>=</a:t>
                </a:r>
                <a:endParaRPr lang="he-IL" sz="2800" dirty="0"/>
              </a:p>
            </p:txBody>
          </p:sp>
          <p:cxnSp>
            <p:nvCxnSpPr>
              <p:cNvPr id="14" name="Straight Connector 13"/>
              <p:cNvCxnSpPr/>
              <p:nvPr/>
            </p:nvCxnSpPr>
            <p:spPr>
              <a:xfrm>
                <a:off x="4139952" y="3861048"/>
                <a:ext cx="3584873" cy="0"/>
              </a:xfrm>
              <a:prstGeom prst="line">
                <a:avLst/>
              </a:prstGeom>
              <a:ln w="3810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TextBox 14"/>
              <p:cNvSpPr txBox="1"/>
              <p:nvPr/>
            </p:nvSpPr>
            <p:spPr>
              <a:xfrm>
                <a:off x="5859173" y="3717032"/>
                <a:ext cx="369011" cy="523220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en-US" sz="2800" i="1" dirty="0" smtClean="0"/>
                  <a:t>n</a:t>
                </a:r>
                <a:endParaRPr lang="he-IL" sz="2800" i="1" dirty="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Observation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036711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2400" b="1" u="sng" dirty="0" smtClean="0"/>
              <a:t>Lemma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/>
              <a:t>The elements at the good indexes form a sorted sub-list.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5" name="Picture 3" descr="C:\Documents and Settings\moranfe\Local Settings\Temporary Internet Files\Content.IE5\LSZ0W87I\MC90008902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2442" y="332656"/>
            <a:ext cx="865982" cy="1152128"/>
          </a:xfrm>
          <a:prstGeom prst="rect">
            <a:avLst/>
          </a:prstGeom>
          <a:noFill/>
        </p:spPr>
      </p:pic>
      <p:grpSp>
        <p:nvGrpSpPr>
          <p:cNvPr id="6" name="Group 5"/>
          <p:cNvGrpSpPr/>
          <p:nvPr/>
        </p:nvGrpSpPr>
        <p:grpSpPr>
          <a:xfrm>
            <a:off x="3779912" y="5661248"/>
            <a:ext cx="5040560" cy="432048"/>
            <a:chOff x="2051720" y="5877272"/>
            <a:chExt cx="5040560" cy="432048"/>
          </a:xfrm>
        </p:grpSpPr>
        <p:sp>
          <p:nvSpPr>
            <p:cNvPr id="7" name="Rectangle 6"/>
            <p:cNvSpPr/>
            <p:nvPr/>
          </p:nvSpPr>
          <p:spPr>
            <a:xfrm rot="5400000">
              <a:off x="2195736" y="5733256"/>
              <a:ext cx="432048" cy="720080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8" name="Rectangle 7"/>
            <p:cNvSpPr/>
            <p:nvPr/>
          </p:nvSpPr>
          <p:spPr>
            <a:xfrm rot="5400000">
              <a:off x="2915816" y="5733256"/>
              <a:ext cx="432048" cy="720080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9" name="Rectangle 8"/>
            <p:cNvSpPr/>
            <p:nvPr/>
          </p:nvSpPr>
          <p:spPr>
            <a:xfrm rot="5400000">
              <a:off x="3635896" y="5733256"/>
              <a:ext cx="432048" cy="720080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0" name="Rectangle 9"/>
            <p:cNvSpPr/>
            <p:nvPr/>
          </p:nvSpPr>
          <p:spPr>
            <a:xfrm rot="5400000">
              <a:off x="4355976" y="5733256"/>
              <a:ext cx="432048" cy="720080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1" name="Rectangle 10"/>
            <p:cNvSpPr/>
            <p:nvPr/>
          </p:nvSpPr>
          <p:spPr>
            <a:xfrm rot="5400000">
              <a:off x="5076056" y="5733256"/>
              <a:ext cx="432048" cy="720080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2" name="Rectangle 11"/>
            <p:cNvSpPr/>
            <p:nvPr/>
          </p:nvSpPr>
          <p:spPr>
            <a:xfrm rot="5400000">
              <a:off x="5796136" y="5733256"/>
              <a:ext cx="432048" cy="720080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3" name="Rectangle 12"/>
            <p:cNvSpPr/>
            <p:nvPr/>
          </p:nvSpPr>
          <p:spPr>
            <a:xfrm rot="5400000">
              <a:off x="6516216" y="5733256"/>
              <a:ext cx="432048" cy="720080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3923928" y="3717032"/>
            <a:ext cx="4824536" cy="1728192"/>
            <a:chOff x="2195736" y="3933056"/>
            <a:chExt cx="4824536" cy="1728192"/>
          </a:xfrm>
        </p:grpSpPr>
        <p:sp>
          <p:nvSpPr>
            <p:cNvPr id="15" name="Oval 14"/>
            <p:cNvSpPr/>
            <p:nvPr/>
          </p:nvSpPr>
          <p:spPr>
            <a:xfrm>
              <a:off x="4355976" y="3933056"/>
              <a:ext cx="504056" cy="504056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0" rIns="0" rtlCol="1" anchor="ctr"/>
            <a:lstStyle/>
            <a:p>
              <a:pPr algn="ctr"/>
              <a:r>
                <a:rPr lang="en-US" sz="2800" i="1" dirty="0" smtClean="0"/>
                <a:t>x</a:t>
              </a:r>
              <a:r>
                <a:rPr lang="en-US" sz="2800" baseline="-25000" dirty="0" smtClean="0"/>
                <a:t>4</a:t>
              </a:r>
              <a:endParaRPr lang="he-IL" sz="2800" baseline="-25000" dirty="0"/>
            </a:p>
          </p:txBody>
        </p:sp>
        <p:sp>
          <p:nvSpPr>
            <p:cNvPr id="16" name="Oval 15"/>
            <p:cNvSpPr/>
            <p:nvPr/>
          </p:nvSpPr>
          <p:spPr>
            <a:xfrm>
              <a:off x="2915816" y="4509120"/>
              <a:ext cx="504056" cy="504056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0" rIns="0" rtlCol="1" anchor="ctr"/>
            <a:lstStyle/>
            <a:p>
              <a:pPr algn="ctr"/>
              <a:r>
                <a:rPr lang="en-US" sz="2800" i="1" dirty="0" smtClean="0"/>
                <a:t>x</a:t>
              </a:r>
              <a:r>
                <a:rPr lang="en-US" sz="2800" baseline="-25000" dirty="0" smtClean="0"/>
                <a:t>2</a:t>
              </a:r>
              <a:endParaRPr lang="he-IL" sz="2800" baseline="-25000" dirty="0"/>
            </a:p>
          </p:txBody>
        </p:sp>
        <p:sp>
          <p:nvSpPr>
            <p:cNvPr id="17" name="Oval 16"/>
            <p:cNvSpPr/>
            <p:nvPr/>
          </p:nvSpPr>
          <p:spPr>
            <a:xfrm>
              <a:off x="5796136" y="4509120"/>
              <a:ext cx="504056" cy="504056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0" rIns="0" rtlCol="1" anchor="ctr"/>
            <a:lstStyle/>
            <a:p>
              <a:pPr algn="ctr"/>
              <a:r>
                <a:rPr lang="en-US" sz="2800" i="1" dirty="0" smtClean="0"/>
                <a:t>x</a:t>
              </a:r>
              <a:r>
                <a:rPr lang="en-US" sz="2800" baseline="-25000" dirty="0" smtClean="0"/>
                <a:t>6</a:t>
              </a:r>
              <a:endParaRPr lang="he-IL" sz="2800" baseline="-25000" dirty="0"/>
            </a:p>
          </p:txBody>
        </p:sp>
        <p:sp>
          <p:nvSpPr>
            <p:cNvPr id="18" name="Oval 17"/>
            <p:cNvSpPr/>
            <p:nvPr/>
          </p:nvSpPr>
          <p:spPr>
            <a:xfrm>
              <a:off x="2195736" y="5157192"/>
              <a:ext cx="504056" cy="504056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0" rIns="0" rtlCol="1" anchor="ctr"/>
            <a:lstStyle/>
            <a:p>
              <a:pPr algn="ctr"/>
              <a:r>
                <a:rPr lang="en-US" sz="2800" i="1" dirty="0" smtClean="0"/>
                <a:t>x</a:t>
              </a:r>
              <a:r>
                <a:rPr lang="en-US" sz="2800" baseline="-25000" dirty="0" smtClean="0"/>
                <a:t>1</a:t>
              </a:r>
              <a:endParaRPr lang="he-IL" sz="2800" baseline="-25000" dirty="0"/>
            </a:p>
          </p:txBody>
        </p:sp>
        <p:sp>
          <p:nvSpPr>
            <p:cNvPr id="19" name="Oval 18"/>
            <p:cNvSpPr/>
            <p:nvPr/>
          </p:nvSpPr>
          <p:spPr>
            <a:xfrm>
              <a:off x="3635896" y="5157192"/>
              <a:ext cx="504056" cy="504056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0" rIns="0" rtlCol="1" anchor="ctr"/>
            <a:lstStyle/>
            <a:p>
              <a:pPr algn="ctr"/>
              <a:r>
                <a:rPr lang="en-US" sz="2800" i="1" dirty="0" smtClean="0"/>
                <a:t>x</a:t>
              </a:r>
              <a:r>
                <a:rPr lang="en-US" sz="2800" baseline="-25000" dirty="0" smtClean="0"/>
                <a:t>3</a:t>
              </a:r>
              <a:endParaRPr lang="he-IL" sz="2800" baseline="-25000" dirty="0"/>
            </a:p>
          </p:txBody>
        </p:sp>
        <p:sp>
          <p:nvSpPr>
            <p:cNvPr id="20" name="Oval 19"/>
            <p:cNvSpPr/>
            <p:nvPr/>
          </p:nvSpPr>
          <p:spPr>
            <a:xfrm>
              <a:off x="5004048" y="5157192"/>
              <a:ext cx="504056" cy="504056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0" rIns="0" rtlCol="1" anchor="ctr"/>
            <a:lstStyle/>
            <a:p>
              <a:pPr algn="ctr"/>
              <a:r>
                <a:rPr lang="en-US" sz="2800" i="1" dirty="0" smtClean="0"/>
                <a:t>x</a:t>
              </a:r>
              <a:r>
                <a:rPr lang="en-US" sz="2800" baseline="-25000" dirty="0" smtClean="0"/>
                <a:t>5</a:t>
              </a:r>
              <a:endParaRPr lang="he-IL" sz="2800" baseline="-25000" dirty="0"/>
            </a:p>
          </p:txBody>
        </p:sp>
        <p:sp>
          <p:nvSpPr>
            <p:cNvPr id="21" name="Oval 20"/>
            <p:cNvSpPr/>
            <p:nvPr/>
          </p:nvSpPr>
          <p:spPr>
            <a:xfrm>
              <a:off x="6516216" y="5157192"/>
              <a:ext cx="504056" cy="504056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0" rIns="0" rtlCol="1" anchor="ctr"/>
            <a:lstStyle/>
            <a:p>
              <a:pPr algn="ctr"/>
              <a:r>
                <a:rPr lang="en-US" sz="2800" i="1" dirty="0" smtClean="0"/>
                <a:t>x</a:t>
              </a:r>
              <a:r>
                <a:rPr lang="en-US" sz="2800" baseline="-25000" dirty="0" smtClean="0"/>
                <a:t>7</a:t>
              </a:r>
              <a:endParaRPr lang="he-IL" sz="2800" baseline="-25000" dirty="0"/>
            </a:p>
          </p:txBody>
        </p:sp>
        <p:cxnSp>
          <p:nvCxnSpPr>
            <p:cNvPr id="22" name="Straight Arrow Connector 21"/>
            <p:cNvCxnSpPr>
              <a:stCxn id="15" idx="2"/>
              <a:endCxn id="16" idx="7"/>
            </p:cNvCxnSpPr>
            <p:nvPr/>
          </p:nvCxnSpPr>
          <p:spPr>
            <a:xfrm flipH="1">
              <a:off x="3346055" y="4185084"/>
              <a:ext cx="1009921" cy="397853"/>
            </a:xfrm>
            <a:prstGeom prst="straightConnector1">
              <a:avLst/>
            </a:prstGeom>
            <a:ln w="38100">
              <a:solidFill>
                <a:srgbClr val="00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>
              <a:stCxn id="15" idx="6"/>
              <a:endCxn id="17" idx="1"/>
            </p:cNvCxnSpPr>
            <p:nvPr/>
          </p:nvCxnSpPr>
          <p:spPr>
            <a:xfrm>
              <a:off x="4860032" y="4185084"/>
              <a:ext cx="1009921" cy="397853"/>
            </a:xfrm>
            <a:prstGeom prst="straightConnector1">
              <a:avLst/>
            </a:prstGeom>
            <a:ln w="38100">
              <a:solidFill>
                <a:srgbClr val="00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16" idx="5"/>
              <a:endCxn id="19" idx="1"/>
            </p:cNvCxnSpPr>
            <p:nvPr/>
          </p:nvCxnSpPr>
          <p:spPr>
            <a:xfrm>
              <a:off x="3346055" y="4939359"/>
              <a:ext cx="363658" cy="291650"/>
            </a:xfrm>
            <a:prstGeom prst="straightConnector1">
              <a:avLst/>
            </a:prstGeom>
            <a:ln w="38100">
              <a:solidFill>
                <a:srgbClr val="00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>
              <a:stCxn id="16" idx="3"/>
              <a:endCxn id="18" idx="7"/>
            </p:cNvCxnSpPr>
            <p:nvPr/>
          </p:nvCxnSpPr>
          <p:spPr>
            <a:xfrm flipH="1">
              <a:off x="2625975" y="4939359"/>
              <a:ext cx="363658" cy="291650"/>
            </a:xfrm>
            <a:prstGeom prst="straightConnector1">
              <a:avLst/>
            </a:prstGeom>
            <a:ln w="38100">
              <a:solidFill>
                <a:srgbClr val="00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>
              <a:stCxn id="17" idx="3"/>
              <a:endCxn id="20" idx="7"/>
            </p:cNvCxnSpPr>
            <p:nvPr/>
          </p:nvCxnSpPr>
          <p:spPr>
            <a:xfrm flipH="1">
              <a:off x="5434287" y="4939359"/>
              <a:ext cx="435666" cy="291650"/>
            </a:xfrm>
            <a:prstGeom prst="straightConnector1">
              <a:avLst/>
            </a:prstGeom>
            <a:ln w="38100">
              <a:solidFill>
                <a:srgbClr val="00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>
              <a:stCxn id="17" idx="5"/>
              <a:endCxn id="21" idx="1"/>
            </p:cNvCxnSpPr>
            <p:nvPr/>
          </p:nvCxnSpPr>
          <p:spPr>
            <a:xfrm>
              <a:off x="6226375" y="4939359"/>
              <a:ext cx="363658" cy="291650"/>
            </a:xfrm>
            <a:prstGeom prst="straightConnector1">
              <a:avLst/>
            </a:prstGeom>
            <a:ln w="38100">
              <a:solidFill>
                <a:srgbClr val="00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TextBox 27"/>
          <p:cNvSpPr txBox="1"/>
          <p:nvPr/>
        </p:nvSpPr>
        <p:spPr>
          <a:xfrm>
            <a:off x="467544" y="2636912"/>
            <a:ext cx="4248472" cy="364715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109538" indent="-109538">
              <a:buNone/>
            </a:pPr>
            <a:r>
              <a:rPr lang="en-US" sz="2400" b="1" u="sng" dirty="0" smtClean="0"/>
              <a:t>Proof</a:t>
            </a:r>
          </a:p>
          <a:p>
            <a:pPr marL="231775" indent="-231775"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 smtClean="0"/>
              <a:t>Let </a:t>
            </a:r>
            <a:r>
              <a:rPr lang="en-US" sz="2400" i="1" dirty="0" err="1" smtClean="0"/>
              <a:t>i</a:t>
            </a:r>
            <a:r>
              <a:rPr lang="en-US" sz="2400" dirty="0" smtClean="0"/>
              <a:t> &lt; </a:t>
            </a:r>
            <a:r>
              <a:rPr lang="en-US" sz="2400" i="1" dirty="0" smtClean="0"/>
              <a:t>j</a:t>
            </a:r>
            <a:r>
              <a:rPr lang="en-US" sz="2400" dirty="0" smtClean="0"/>
              <a:t> be two good indexes.</a:t>
            </a:r>
          </a:p>
          <a:p>
            <a:pPr marL="231775" indent="-231775"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 smtClean="0"/>
              <a:t>Let </a:t>
            </a:r>
            <a:r>
              <a:rPr lang="en-US" sz="2400" i="1" dirty="0" smtClean="0"/>
              <a:t>k</a:t>
            </a:r>
            <a:r>
              <a:rPr lang="en-US" sz="2400" dirty="0" smtClean="0"/>
              <a:t> be the index of their lowest common ancestor in the binary search tree.</a:t>
            </a:r>
          </a:p>
          <a:p>
            <a:pPr marL="231775" indent="-231775"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 smtClean="0"/>
              <a:t>Since </a:t>
            </a:r>
            <a:r>
              <a:rPr lang="en-US" sz="2400" i="1" dirty="0" err="1" smtClean="0"/>
              <a:t>i</a:t>
            </a:r>
            <a:r>
              <a:rPr lang="en-US" sz="2400" dirty="0" smtClean="0"/>
              <a:t> and </a:t>
            </a:r>
            <a:r>
              <a:rPr lang="en-US" sz="2400" i="1" dirty="0" smtClean="0"/>
              <a:t>j</a:t>
            </a:r>
            <a:r>
              <a:rPr lang="en-US" sz="2400" dirty="0" smtClean="0"/>
              <a:t> are good </a:t>
            </a:r>
            <a:r>
              <a:rPr lang="en-US" sz="2400" dirty="0" smtClean="0"/>
              <a:t>    indexes we </a:t>
            </a:r>
            <a:r>
              <a:rPr lang="en-US" sz="2400" dirty="0" smtClean="0"/>
              <a:t>get:</a:t>
            </a:r>
          </a:p>
          <a:p>
            <a:pPr marL="682625" lvl="1" indent="-225425">
              <a:buFont typeface="Wingdings" pitchFamily="2" charset="2"/>
              <a:buChar char="§"/>
            </a:pPr>
            <a:r>
              <a:rPr lang="en-US" sz="2400" i="1" dirty="0" smtClean="0"/>
              <a:t>x</a:t>
            </a:r>
            <a:r>
              <a:rPr lang="en-US" sz="2400" i="1" baseline="-25000" dirty="0" smtClean="0"/>
              <a:t>i</a:t>
            </a:r>
            <a:r>
              <a:rPr lang="en-US" sz="2400" i="1" dirty="0" smtClean="0"/>
              <a:t> &lt; </a:t>
            </a:r>
            <a:r>
              <a:rPr lang="en-US" sz="2400" i="1" dirty="0" err="1" smtClean="0"/>
              <a:t>x</a:t>
            </a:r>
            <a:r>
              <a:rPr lang="en-US" sz="2400" i="1" baseline="-25000" dirty="0" err="1" smtClean="0"/>
              <a:t>k</a:t>
            </a:r>
            <a:endParaRPr lang="en-US" sz="2400" dirty="0" smtClean="0"/>
          </a:p>
          <a:p>
            <a:pPr marL="682625" lvl="1" indent="-225425">
              <a:buFont typeface="Wingdings" pitchFamily="2" charset="2"/>
              <a:buChar char="§"/>
            </a:pPr>
            <a:r>
              <a:rPr lang="en-US" sz="2400" i="1" dirty="0" err="1" smtClean="0"/>
              <a:t>x</a:t>
            </a:r>
            <a:r>
              <a:rPr lang="en-US" sz="2400" i="1" baseline="-25000" dirty="0" err="1" smtClean="0"/>
              <a:t>k</a:t>
            </a:r>
            <a:r>
              <a:rPr lang="en-US" sz="2400" dirty="0" smtClean="0"/>
              <a:t> &lt; </a:t>
            </a:r>
            <a:r>
              <a:rPr lang="en-US" sz="2400" i="1" dirty="0" err="1" smtClean="0"/>
              <a:t>x</a:t>
            </a:r>
            <a:r>
              <a:rPr lang="en-US" sz="2400" i="1" baseline="-25000" dirty="0" err="1" smtClean="0"/>
              <a:t>j</a:t>
            </a:r>
            <a:endParaRPr lang="en-US" sz="2400" dirty="0" smtClean="0"/>
          </a:p>
        </p:txBody>
      </p:sp>
      <p:sp>
        <p:nvSpPr>
          <p:cNvPr id="29" name="Oval 28"/>
          <p:cNvSpPr/>
          <p:nvPr/>
        </p:nvSpPr>
        <p:spPr>
          <a:xfrm>
            <a:off x="5364088" y="4941168"/>
            <a:ext cx="504056" cy="504056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0" rIns="0" rtlCol="1" anchor="ctr"/>
          <a:lstStyle/>
          <a:p>
            <a:pPr algn="ctr"/>
            <a:r>
              <a:rPr lang="en-US" sz="2800" i="1" dirty="0" smtClean="0"/>
              <a:t>x</a:t>
            </a:r>
            <a:r>
              <a:rPr lang="en-US" sz="2800" i="1" baseline="-25000" dirty="0" smtClean="0"/>
              <a:t>i</a:t>
            </a:r>
            <a:endParaRPr lang="he-IL" sz="2800" i="1" baseline="-25000" dirty="0"/>
          </a:p>
        </p:txBody>
      </p:sp>
      <p:sp>
        <p:nvSpPr>
          <p:cNvPr id="30" name="Oval 29"/>
          <p:cNvSpPr/>
          <p:nvPr/>
        </p:nvSpPr>
        <p:spPr>
          <a:xfrm>
            <a:off x="7524328" y="4293096"/>
            <a:ext cx="504056" cy="504056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0" rIns="0" rtlCol="1" anchor="ctr"/>
          <a:lstStyle/>
          <a:p>
            <a:pPr algn="ctr"/>
            <a:r>
              <a:rPr lang="en-US" sz="2800" i="1" dirty="0" err="1" smtClean="0"/>
              <a:t>x</a:t>
            </a:r>
            <a:r>
              <a:rPr lang="en-US" sz="2800" i="1" baseline="-25000" dirty="0" err="1" smtClean="0"/>
              <a:t>j</a:t>
            </a:r>
            <a:endParaRPr lang="he-IL" sz="2800" i="1" baseline="-25000" dirty="0"/>
          </a:p>
        </p:txBody>
      </p:sp>
      <p:sp>
        <p:nvSpPr>
          <p:cNvPr id="31" name="Oval 30"/>
          <p:cNvSpPr/>
          <p:nvPr/>
        </p:nvSpPr>
        <p:spPr>
          <a:xfrm>
            <a:off x="6084168" y="3717032"/>
            <a:ext cx="504056" cy="504056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0" rIns="0" rtlCol="1" anchor="ctr"/>
          <a:lstStyle/>
          <a:p>
            <a:pPr algn="ctr"/>
            <a:r>
              <a:rPr lang="en-US" sz="2800" i="1" dirty="0" err="1" smtClean="0"/>
              <a:t>x</a:t>
            </a:r>
            <a:r>
              <a:rPr lang="en-US" sz="2800" i="1" baseline="-25000" dirty="0" err="1" smtClean="0"/>
              <a:t>k</a:t>
            </a:r>
            <a:endParaRPr lang="he-IL" sz="2800" i="1" baseline="-25000" dirty="0"/>
          </a:p>
        </p:txBody>
      </p:sp>
      <p:cxnSp>
        <p:nvCxnSpPr>
          <p:cNvPr id="33" name="Straight Arrow Connector 32"/>
          <p:cNvCxnSpPr/>
          <p:nvPr/>
        </p:nvCxnSpPr>
        <p:spPr>
          <a:xfrm flipH="1">
            <a:off x="5004048" y="3746744"/>
            <a:ext cx="1008112" cy="402336"/>
          </a:xfrm>
          <a:prstGeom prst="straightConnector1">
            <a:avLst/>
          </a:prstGeom>
          <a:ln w="38100">
            <a:solidFill>
              <a:srgbClr val="FFC000"/>
            </a:solidFill>
            <a:prstDash val="sysDot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6660232" y="3746744"/>
            <a:ext cx="1008112" cy="402336"/>
          </a:xfrm>
          <a:prstGeom prst="straightConnector1">
            <a:avLst/>
          </a:prstGeom>
          <a:ln w="38100">
            <a:solidFill>
              <a:srgbClr val="FFC000"/>
            </a:solidFill>
            <a:prstDash val="sysDot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9" grpId="0" animBg="1"/>
      <p:bldP spid="30" grpId="0" animBg="1"/>
      <p:bldP spid="31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Soundness Analysis (cont.)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6" name="Picture 10" descr="C:\Documents and Settings\moranfe\Local Settings\Temporary Internet Files\Content.IE5\AXLZ32D6\MCBS01872_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3533" y="456998"/>
            <a:ext cx="1442923" cy="1027786"/>
          </a:xfrm>
          <a:prstGeom prst="rect">
            <a:avLst/>
          </a:prstGeom>
          <a:noFill/>
        </p:spPr>
      </p:pic>
      <p:sp>
        <p:nvSpPr>
          <p:cNvPr id="7" name="Rounded Rectangle 6"/>
          <p:cNvSpPr/>
          <p:nvPr/>
        </p:nvSpPr>
        <p:spPr>
          <a:xfrm>
            <a:off x="539552" y="1412776"/>
            <a:ext cx="3528392" cy="2088232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just"/>
            <a:r>
              <a:rPr lang="en-US" sz="2400" dirty="0" smtClean="0"/>
              <a:t>In an </a:t>
            </a:r>
            <a:r>
              <a:rPr lang="en-US" sz="2400" i="1" dirty="0" smtClean="0">
                <a:sym typeface="Symbol"/>
              </a:rPr>
              <a:t></a:t>
            </a:r>
            <a:r>
              <a:rPr lang="en-US" sz="2400" dirty="0" smtClean="0">
                <a:sym typeface="Symbol"/>
              </a:rPr>
              <a:t>-far list:</a:t>
            </a:r>
          </a:p>
          <a:p>
            <a:pPr marL="231775" indent="-231775" algn="just">
              <a:buFont typeface="Arial" pitchFamily="34" charset="0"/>
              <a:buChar char="•"/>
            </a:pPr>
            <a:r>
              <a:rPr lang="en-US" sz="2400" dirty="0" smtClean="0"/>
              <a:t>No (1-</a:t>
            </a:r>
            <a:r>
              <a:rPr lang="en-US" sz="2400" i="1" dirty="0" smtClean="0">
                <a:sym typeface="Symbol"/>
              </a:rPr>
              <a:t></a:t>
            </a:r>
            <a:r>
              <a:rPr lang="en-US" sz="2400" dirty="0" smtClean="0">
                <a:sym typeface="Symbol"/>
              </a:rPr>
              <a:t>)</a:t>
            </a:r>
            <a:r>
              <a:rPr lang="en-US" sz="2400" i="1" dirty="0" smtClean="0">
                <a:sym typeface="Symbol"/>
              </a:rPr>
              <a:t>n</a:t>
            </a:r>
            <a:r>
              <a:rPr lang="en-US" sz="2400" dirty="0" smtClean="0">
                <a:sym typeface="Symbol"/>
              </a:rPr>
              <a:t> elements can form a sorted sub-list.</a:t>
            </a:r>
          </a:p>
          <a:p>
            <a:pPr marL="231775" indent="-231775">
              <a:buFont typeface="Arial" pitchFamily="34" charset="0"/>
              <a:buChar char="•"/>
            </a:pPr>
            <a:r>
              <a:rPr lang="en-US" sz="2400" dirty="0" smtClean="0">
                <a:sym typeface="Symbol"/>
              </a:rPr>
              <a:t>There are less than    </a:t>
            </a:r>
            <a:r>
              <a:rPr lang="en-US" sz="2400" dirty="0" smtClean="0"/>
              <a:t>(1-</a:t>
            </a:r>
            <a:r>
              <a:rPr lang="en-US" sz="2400" i="1" dirty="0" smtClean="0">
                <a:sym typeface="Symbol"/>
              </a:rPr>
              <a:t></a:t>
            </a:r>
            <a:r>
              <a:rPr lang="en-US" sz="2400" dirty="0" smtClean="0">
                <a:sym typeface="Symbol"/>
              </a:rPr>
              <a:t>)</a:t>
            </a:r>
            <a:r>
              <a:rPr lang="en-US" sz="2400" i="1" dirty="0" smtClean="0">
                <a:sym typeface="Symbol"/>
              </a:rPr>
              <a:t>n</a:t>
            </a:r>
            <a:r>
              <a:rPr lang="en-US" sz="2400" dirty="0" smtClean="0">
                <a:sym typeface="Symbol"/>
              </a:rPr>
              <a:t> good elements.</a:t>
            </a:r>
            <a:endParaRPr lang="en-US" sz="2400" dirty="0"/>
          </a:p>
        </p:txBody>
      </p:sp>
      <p:sp>
        <p:nvSpPr>
          <p:cNvPr id="8" name="Right Arrow 7"/>
          <p:cNvSpPr/>
          <p:nvPr/>
        </p:nvSpPr>
        <p:spPr>
          <a:xfrm>
            <a:off x="4211960" y="2204864"/>
            <a:ext cx="432048" cy="504056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4788024" y="1412776"/>
            <a:ext cx="3528392" cy="2088232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just">
              <a:spcAft>
                <a:spcPts val="1200"/>
              </a:spcAft>
            </a:pPr>
            <a:r>
              <a:rPr lang="en-US" sz="2400" dirty="0" smtClean="0"/>
              <a:t>The algorithm answers “Yes” with probability less than:</a:t>
            </a:r>
          </a:p>
          <a:p>
            <a:pPr algn="ctr"/>
            <a:r>
              <a:rPr lang="en-US" sz="2400" dirty="0" smtClean="0"/>
              <a:t>1 - </a:t>
            </a:r>
            <a:r>
              <a:rPr lang="en-US" sz="2400" i="1" dirty="0" smtClean="0">
                <a:sym typeface="Symbol"/>
              </a:rPr>
              <a:t></a:t>
            </a:r>
            <a:endParaRPr lang="en-US" sz="2400" i="1" dirty="0"/>
          </a:p>
        </p:txBody>
      </p:sp>
      <p:sp>
        <p:nvSpPr>
          <p:cNvPr id="10" name="Cloud Callout 9"/>
          <p:cNvSpPr/>
          <p:nvPr/>
        </p:nvSpPr>
        <p:spPr>
          <a:xfrm>
            <a:off x="2267744" y="3933056"/>
            <a:ext cx="6048672" cy="1368152"/>
          </a:xfrm>
          <a:prstGeom prst="cloudCallout">
            <a:avLst>
              <a:gd name="adj1" fmla="val 13463"/>
              <a:gd name="adj2" fmla="val -101095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Never fails with high probability for a ½-far input.</a:t>
            </a:r>
            <a:endParaRPr lang="en-US" sz="2400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3861048"/>
            <a:ext cx="8229600" cy="2376264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400" dirty="0" smtClean="0"/>
              <a:t>Can be improved by repetition.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Repeating the algorithm </a:t>
            </a:r>
            <a:r>
              <a:rPr lang="en-US" sz="2400" i="1" dirty="0" smtClean="0">
                <a:sym typeface="Symbol"/>
              </a:rPr>
              <a:t></a:t>
            </a:r>
            <a:r>
              <a:rPr lang="en-US" sz="2400" baseline="30000" dirty="0" smtClean="0">
                <a:sym typeface="Symbol"/>
              </a:rPr>
              <a:t>-1</a:t>
            </a:r>
            <a:r>
              <a:rPr lang="en-US" sz="2400" dirty="0" smtClean="0">
                <a:sym typeface="Symbol"/>
              </a:rPr>
              <a:t> times yields an algorithm that: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Always answer “Yes” for a sorted input.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Answer “No” for an </a:t>
            </a:r>
            <a:r>
              <a:rPr lang="en-US" sz="2000" i="1" dirty="0" smtClean="0">
                <a:sym typeface="Symbol"/>
              </a:rPr>
              <a:t></a:t>
            </a:r>
            <a:r>
              <a:rPr lang="en-US" sz="2000" dirty="0" smtClean="0">
                <a:sym typeface="Symbol"/>
              </a:rPr>
              <a:t>-far input with probability at least 1/</a:t>
            </a:r>
            <a:r>
              <a:rPr lang="en-US" sz="2000" i="1" dirty="0" smtClean="0">
                <a:sym typeface="Symbol"/>
              </a:rPr>
              <a:t>e</a:t>
            </a:r>
            <a:r>
              <a:rPr lang="en-US" sz="2000" dirty="0" smtClean="0">
                <a:sym typeface="Symbol"/>
              </a:rPr>
              <a:t>  0.367.</a:t>
            </a:r>
          </a:p>
          <a:p>
            <a:pPr>
              <a:spcBef>
                <a:spcPts val="0"/>
              </a:spcBef>
            </a:pPr>
            <a:endParaRPr lang="en-US" sz="2400" dirty="0" smtClean="0">
              <a:sym typeface="Symbol"/>
            </a:endParaRPr>
          </a:p>
          <a:p>
            <a:pPr>
              <a:spcBef>
                <a:spcPts val="0"/>
              </a:spcBef>
            </a:pPr>
            <a:r>
              <a:rPr lang="en-US" sz="2400" dirty="0" smtClean="0"/>
              <a:t>Time complexity: </a:t>
            </a:r>
            <a:r>
              <a:rPr lang="en-US" sz="2400" i="1" dirty="0" smtClean="0"/>
              <a:t>O</a:t>
            </a:r>
            <a:r>
              <a:rPr lang="en-US" sz="2400" dirty="0" smtClean="0"/>
              <a:t>(</a:t>
            </a:r>
            <a:r>
              <a:rPr lang="en-US" sz="2400" i="1" dirty="0" smtClean="0">
                <a:sym typeface="Symbol"/>
              </a:rPr>
              <a:t></a:t>
            </a:r>
            <a:r>
              <a:rPr lang="en-US" sz="2400" baseline="30000" dirty="0" smtClean="0">
                <a:sym typeface="Symbol"/>
              </a:rPr>
              <a:t>-1 </a:t>
            </a:r>
            <a:r>
              <a:rPr lang="en-US" sz="2400" dirty="0" smtClean="0">
                <a:sym typeface="Symbol"/>
              </a:rPr>
              <a:t>log </a:t>
            </a:r>
            <a:r>
              <a:rPr lang="en-US" sz="2400" i="1" dirty="0" smtClean="0">
                <a:sym typeface="Symbol"/>
              </a:rPr>
              <a:t>n</a:t>
            </a:r>
            <a:r>
              <a:rPr lang="en-US" sz="2400" dirty="0" smtClean="0">
                <a:sym typeface="Symbol"/>
              </a:rPr>
              <a:t>)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allAtOnce" animBg="1"/>
      <p:bldP spid="8" grpId="0" animBg="1"/>
      <p:bldP spid="9" grpId="0" animBg="1"/>
      <p:bldP spid="10" grpId="0" animBg="1"/>
      <p:bldP spid="10" grpId="1" animBg="1"/>
      <p:bldP spid="11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814959"/>
            <a:ext cx="792088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Streaming Algorithms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6876259" y="404664"/>
            <a:ext cx="1656184" cy="1584176"/>
            <a:chOff x="6470393" y="4365104"/>
            <a:chExt cx="1053935" cy="1008112"/>
          </a:xfrm>
        </p:grpSpPr>
        <p:pic>
          <p:nvPicPr>
            <p:cNvPr id="6" name="Picture 9" descr="C:\Users\User\AppData\Local\Microsoft\Windows\INetCache\IE\R3T6GX03\tape-8677_64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516216" y="4365104"/>
              <a:ext cx="1008112" cy="1008112"/>
            </a:xfrm>
            <a:prstGeom prst="rect">
              <a:avLst/>
            </a:prstGeom>
            <a:noFill/>
          </p:spPr>
        </p:pic>
        <p:pic>
          <p:nvPicPr>
            <p:cNvPr id="7" name="Picture 10" descr="C:\Users\User\AppData\Local\Microsoft\Windows\INetCache\IE\HBQU0C7V\Tower_torre_pc_clon_server.svg[1]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470393" y="4548397"/>
              <a:ext cx="547092" cy="780253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Two Scenarios: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18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6876259" y="44624"/>
            <a:ext cx="1656184" cy="1584176"/>
            <a:chOff x="6470393" y="4365104"/>
            <a:chExt cx="1053935" cy="1008112"/>
          </a:xfrm>
        </p:grpSpPr>
        <p:pic>
          <p:nvPicPr>
            <p:cNvPr id="6" name="Picture 9" descr="C:\Users\User\AppData\Local\Microsoft\Windows\INetCache\IE\R3T6GX03\tape-8677_64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516216" y="4365104"/>
              <a:ext cx="1008112" cy="1008112"/>
            </a:xfrm>
            <a:prstGeom prst="rect">
              <a:avLst/>
            </a:prstGeom>
            <a:noFill/>
          </p:spPr>
        </p:pic>
        <p:pic>
          <p:nvPicPr>
            <p:cNvPr id="7" name="Picture 10" descr="C:\Users\User\AppData\Local\Microsoft\Windows\INetCache\IE\HBQU0C7V\Tower_torre_pc_clon_server.svg[1]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470393" y="4548397"/>
              <a:ext cx="547092" cy="780253"/>
            </a:xfrm>
            <a:prstGeom prst="rect">
              <a:avLst/>
            </a:prstGeom>
            <a:noFill/>
          </p:spPr>
        </p:pic>
      </p:grpSp>
      <p:sp>
        <p:nvSpPr>
          <p:cNvPr id="9" name="TextBox 8"/>
          <p:cNvSpPr txBox="1"/>
          <p:nvPr/>
        </p:nvSpPr>
        <p:spPr>
          <a:xfrm>
            <a:off x="574829" y="3718773"/>
            <a:ext cx="6848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(a)</a:t>
            </a:r>
            <a:endParaRPr lang="en-US" sz="3600" dirty="0"/>
          </a:p>
        </p:txBody>
      </p:sp>
      <p:grpSp>
        <p:nvGrpSpPr>
          <p:cNvPr id="32" name="Group 31"/>
          <p:cNvGrpSpPr/>
          <p:nvPr/>
        </p:nvGrpSpPr>
        <p:grpSpPr>
          <a:xfrm>
            <a:off x="3428560" y="2099354"/>
            <a:ext cx="2581732" cy="1833702"/>
            <a:chOff x="3428560" y="2099354"/>
            <a:chExt cx="2581732" cy="1833702"/>
          </a:xfrm>
        </p:grpSpPr>
        <p:pic>
          <p:nvPicPr>
            <p:cNvPr id="8" name="Picture 3" descr="C:\Documents and Settings\moranfe\Local Settings\Temporary Internet Files\Content.IE5\QC57WFKP\MCj04325670000[1]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962434" y="2099354"/>
              <a:ext cx="1833702" cy="1833702"/>
            </a:xfrm>
            <a:prstGeom prst="rect">
              <a:avLst/>
            </a:prstGeom>
            <a:noFill/>
          </p:spPr>
        </p:pic>
        <p:sp>
          <p:nvSpPr>
            <p:cNvPr id="10" name="TextBox 9"/>
            <p:cNvSpPr txBox="1"/>
            <p:nvPr/>
          </p:nvSpPr>
          <p:spPr>
            <a:xfrm>
              <a:off x="3428560" y="3399383"/>
              <a:ext cx="258173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A network element</a:t>
              </a:r>
              <a:endParaRPr lang="en-US" sz="2400" dirty="0"/>
            </a:p>
          </p:txBody>
        </p:sp>
      </p:grpSp>
      <p:sp>
        <p:nvSpPr>
          <p:cNvPr id="11" name="Right Arrow 10"/>
          <p:cNvSpPr/>
          <p:nvPr/>
        </p:nvSpPr>
        <p:spPr>
          <a:xfrm>
            <a:off x="1977844" y="2564904"/>
            <a:ext cx="1656184" cy="1080120"/>
          </a:xfrm>
          <a:prstGeom prst="rightArrow">
            <a:avLst>
              <a:gd name="adj1" fmla="val 71059"/>
              <a:gd name="adj2" fmla="val 50000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Network traffic</a:t>
            </a:r>
            <a:endParaRPr lang="en-US" sz="2400" dirty="0"/>
          </a:p>
        </p:txBody>
      </p:sp>
      <p:sp>
        <p:nvSpPr>
          <p:cNvPr id="14" name="Rounded Rectangle 13"/>
          <p:cNvSpPr/>
          <p:nvPr/>
        </p:nvSpPr>
        <p:spPr>
          <a:xfrm>
            <a:off x="5436096" y="4149080"/>
            <a:ext cx="3240360" cy="1368152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just"/>
            <a:r>
              <a:rPr lang="en-US" sz="2400" dirty="0" smtClean="0"/>
              <a:t>Processes the traffic:</a:t>
            </a:r>
          </a:p>
          <a:p>
            <a:pPr marL="231775" indent="-231775" algn="just">
              <a:buFont typeface="Arial" pitchFamily="34" charset="0"/>
              <a:buChar char="•"/>
            </a:pPr>
            <a:r>
              <a:rPr lang="en-US" sz="2400" dirty="0" smtClean="0"/>
              <a:t>For example, detects malicious activity.</a:t>
            </a:r>
            <a:endParaRPr lang="en-US" sz="2400" dirty="0"/>
          </a:p>
        </p:txBody>
      </p:sp>
      <p:cxnSp>
        <p:nvCxnSpPr>
          <p:cNvPr id="16" name="Elbow Connector 15"/>
          <p:cNvCxnSpPr>
            <a:endCxn id="14" idx="0"/>
          </p:cNvCxnSpPr>
          <p:nvPr/>
        </p:nvCxnSpPr>
        <p:spPr>
          <a:xfrm rot="16200000" flipH="1">
            <a:off x="5958154" y="3050958"/>
            <a:ext cx="1152128" cy="1044116"/>
          </a:xfrm>
          <a:prstGeom prst="bentConnector3">
            <a:avLst>
              <a:gd name="adj1" fmla="val 1432"/>
            </a:avLst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ounded Rectangle 30"/>
          <p:cNvSpPr/>
          <p:nvPr/>
        </p:nvSpPr>
        <p:spPr>
          <a:xfrm>
            <a:off x="1547664" y="4149080"/>
            <a:ext cx="3312368" cy="18002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sz="2400" b="1" u="sng" dirty="0" smtClean="0">
                <a:solidFill>
                  <a:srgbClr val="FF0000"/>
                </a:solidFill>
              </a:rPr>
              <a:t>Problem</a:t>
            </a:r>
          </a:p>
          <a:p>
            <a:pPr algn="just"/>
            <a:r>
              <a:rPr lang="en-US" sz="2400" dirty="0" smtClean="0"/>
              <a:t>The element can store only a small fraction of the traffic.</a:t>
            </a:r>
            <a:endParaRPr lang="en-US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574829" y="3717032"/>
            <a:ext cx="7056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(b)</a:t>
            </a:r>
            <a:endParaRPr lang="en-US" sz="3600" dirty="0"/>
          </a:p>
        </p:txBody>
      </p:sp>
      <p:grpSp>
        <p:nvGrpSpPr>
          <p:cNvPr id="36" name="Group 35"/>
          <p:cNvGrpSpPr/>
          <p:nvPr/>
        </p:nvGrpSpPr>
        <p:grpSpPr>
          <a:xfrm>
            <a:off x="4284960" y="3183359"/>
            <a:ext cx="1655192" cy="1868726"/>
            <a:chOff x="3706912" y="2708920"/>
            <a:chExt cx="1655192" cy="1868726"/>
          </a:xfrm>
        </p:grpSpPr>
        <p:pic>
          <p:nvPicPr>
            <p:cNvPr id="34" name="Picture 9" descr="C:\Users\User\AppData\Local\Microsoft\Windows\INetCache\IE\R3T6GX03\tape-8677_64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707904" y="2708920"/>
              <a:ext cx="1584176" cy="1584176"/>
            </a:xfrm>
            <a:prstGeom prst="rect">
              <a:avLst/>
            </a:prstGeom>
            <a:noFill/>
          </p:spPr>
        </p:pic>
        <p:sp>
          <p:nvSpPr>
            <p:cNvPr id="35" name="TextBox 34"/>
            <p:cNvSpPr txBox="1"/>
            <p:nvPr/>
          </p:nvSpPr>
          <p:spPr>
            <a:xfrm>
              <a:off x="3706912" y="3746649"/>
              <a:ext cx="165519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Magnetic Tape</a:t>
              </a:r>
              <a:endParaRPr lang="en-US" sz="2400" dirty="0"/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940152" y="2276872"/>
            <a:ext cx="2880320" cy="4104456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>
              <a:spcAft>
                <a:spcPts val="600"/>
              </a:spcAft>
            </a:pPr>
            <a:r>
              <a:rPr lang="en-US" sz="2400" b="1" u="sng" dirty="0" smtClean="0">
                <a:solidFill>
                  <a:srgbClr val="9BBD59"/>
                </a:solidFill>
              </a:rPr>
              <a:t>Advantages</a:t>
            </a:r>
          </a:p>
          <a:p>
            <a:pPr marL="231775" indent="-231775" algn="just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Cost effective:</a:t>
            </a:r>
          </a:p>
          <a:p>
            <a:pPr marL="688975" lvl="1" indent="-231775" algn="just"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</a:rPr>
              <a:t>Hardware</a:t>
            </a:r>
          </a:p>
          <a:p>
            <a:pPr marL="688975" lvl="1" indent="-231775" algn="just"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</a:rPr>
              <a:t>Energy</a:t>
            </a:r>
          </a:p>
          <a:p>
            <a:pPr marL="231775" indent="-231775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Fast sequential access</a:t>
            </a:r>
          </a:p>
          <a:p>
            <a:pPr marL="231775" indent="-231775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Can be stored offsite:</a:t>
            </a:r>
          </a:p>
          <a:p>
            <a:pPr marL="688975" lvl="1" indent="-231775"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</a:rPr>
              <a:t>Backup</a:t>
            </a:r>
          </a:p>
          <a:p>
            <a:pPr marL="688975" lvl="1" indent="-231775"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</a:rPr>
              <a:t>Security</a:t>
            </a:r>
          </a:p>
        </p:txBody>
      </p:sp>
      <p:sp>
        <p:nvSpPr>
          <p:cNvPr id="38" name="Rounded Rectangle 37"/>
          <p:cNvSpPr/>
          <p:nvPr/>
        </p:nvSpPr>
        <p:spPr>
          <a:xfrm>
            <a:off x="1331640" y="2276872"/>
            <a:ext cx="2880320" cy="4104456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>
              <a:spcAft>
                <a:spcPts val="600"/>
              </a:spcAft>
            </a:pPr>
            <a:r>
              <a:rPr lang="en-US" sz="2400" b="1" u="sng" dirty="0" smtClean="0">
                <a:solidFill>
                  <a:schemeClr val="accent2"/>
                </a:solidFill>
              </a:rPr>
              <a:t>Disadvantages</a:t>
            </a:r>
          </a:p>
          <a:p>
            <a:pPr marL="231775" indent="-231775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Poor random access speed</a:t>
            </a:r>
          </a:p>
          <a:p>
            <a:pPr marL="231775" indent="-231775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Poor long term reliability:</a:t>
            </a:r>
          </a:p>
          <a:p>
            <a:pPr marL="688975" lvl="1" indent="-231775"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</a:rPr>
              <a:t>Data has to be copied occasionally.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0" dur="500" fill="hold"/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2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2" dur="500" fill="hold"/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11" grpId="0" animBg="1"/>
      <p:bldP spid="11" grpId="1" animBg="1"/>
      <p:bldP spid="14" grpId="0" animBg="1"/>
      <p:bldP spid="14" grpId="1" animBg="1"/>
      <p:bldP spid="31" grpId="0" animBg="1"/>
      <p:bldP spid="31" grpId="1" animBg="1"/>
      <p:bldP spid="33" grpId="0"/>
      <p:bldP spid="37" grpId="0" uiExpand="1" build="allAtOnce" animBg="1"/>
      <p:bldP spid="38" grpId="0" uiExpand="1" build="allAtOnce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Streaming Model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19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6876259" y="44624"/>
            <a:ext cx="1656184" cy="1584176"/>
            <a:chOff x="6470393" y="4365104"/>
            <a:chExt cx="1053935" cy="1008112"/>
          </a:xfrm>
        </p:grpSpPr>
        <p:pic>
          <p:nvPicPr>
            <p:cNvPr id="6" name="Picture 9" descr="C:\Users\User\AppData\Local\Microsoft\Windows\INetCache\IE\R3T6GX03\tape-8677_64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516216" y="4365104"/>
              <a:ext cx="1008112" cy="1008112"/>
            </a:xfrm>
            <a:prstGeom prst="rect">
              <a:avLst/>
            </a:prstGeom>
            <a:noFill/>
          </p:spPr>
        </p:pic>
        <p:pic>
          <p:nvPicPr>
            <p:cNvPr id="7" name="Picture 10" descr="C:\Users\User\AppData\Local\Microsoft\Windows\INetCache\IE\HBQU0C7V\Tower_torre_pc_clon_server.svg[1]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470393" y="4548397"/>
              <a:ext cx="547092" cy="780253"/>
            </a:xfrm>
            <a:prstGeom prst="rect">
              <a:avLst/>
            </a:prstGeom>
            <a:noFill/>
          </p:spPr>
        </p:pic>
      </p:grpSp>
      <p:grpSp>
        <p:nvGrpSpPr>
          <p:cNvPr id="10" name="Group 9"/>
          <p:cNvGrpSpPr/>
          <p:nvPr/>
        </p:nvGrpSpPr>
        <p:grpSpPr>
          <a:xfrm>
            <a:off x="3899900" y="2564904"/>
            <a:ext cx="1824228" cy="1541785"/>
            <a:chOff x="3899900" y="2564904"/>
            <a:chExt cx="1824228" cy="1541785"/>
          </a:xfrm>
        </p:grpSpPr>
        <p:pic>
          <p:nvPicPr>
            <p:cNvPr id="8" name="Picture 2" descr="C:\Program Files\Microsoft Office\MEDIA\CAGCAT10\j0285750.wmf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899900" y="2564904"/>
              <a:ext cx="1824228" cy="1121054"/>
            </a:xfrm>
            <a:prstGeom prst="rect">
              <a:avLst/>
            </a:prstGeom>
            <a:noFill/>
          </p:spPr>
        </p:pic>
        <p:sp>
          <p:nvSpPr>
            <p:cNvPr id="9" name="TextBox 8"/>
            <p:cNvSpPr txBox="1"/>
            <p:nvPr/>
          </p:nvSpPr>
          <p:spPr>
            <a:xfrm>
              <a:off x="4083227" y="3645024"/>
              <a:ext cx="142487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Algorithm</a:t>
              </a:r>
              <a:endParaRPr lang="en-US" sz="2400" dirty="0"/>
            </a:p>
          </p:txBody>
        </p:sp>
      </p:grpSp>
      <p:sp>
        <p:nvSpPr>
          <p:cNvPr id="12" name="Rectangle 11"/>
          <p:cNvSpPr/>
          <p:nvPr/>
        </p:nvSpPr>
        <p:spPr>
          <a:xfrm rot="5400000">
            <a:off x="2843808" y="2924944"/>
            <a:ext cx="432048" cy="43204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Rectangle 12"/>
          <p:cNvSpPr/>
          <p:nvPr/>
        </p:nvSpPr>
        <p:spPr>
          <a:xfrm rot="5400000">
            <a:off x="2411760" y="2924944"/>
            <a:ext cx="432048" cy="43204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Rectangle 13"/>
          <p:cNvSpPr/>
          <p:nvPr/>
        </p:nvSpPr>
        <p:spPr>
          <a:xfrm rot="5400000">
            <a:off x="1979712" y="2924944"/>
            <a:ext cx="432048" cy="43204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pSp>
        <p:nvGrpSpPr>
          <p:cNvPr id="20" name="Group 19"/>
          <p:cNvGrpSpPr/>
          <p:nvPr/>
        </p:nvGrpSpPr>
        <p:grpSpPr>
          <a:xfrm>
            <a:off x="683568" y="2924944"/>
            <a:ext cx="1296144" cy="432048"/>
            <a:chOff x="683568" y="2924944"/>
            <a:chExt cx="1296144" cy="432048"/>
          </a:xfrm>
        </p:grpSpPr>
        <p:sp>
          <p:nvSpPr>
            <p:cNvPr id="15" name="Rectangle 14"/>
            <p:cNvSpPr/>
            <p:nvPr/>
          </p:nvSpPr>
          <p:spPr>
            <a:xfrm rot="5400000">
              <a:off x="1547664" y="2924944"/>
              <a:ext cx="432048" cy="432048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6" name="Rectangle 15"/>
            <p:cNvSpPr/>
            <p:nvPr/>
          </p:nvSpPr>
          <p:spPr>
            <a:xfrm rot="5400000">
              <a:off x="1115616" y="2924944"/>
              <a:ext cx="432048" cy="432048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7" name="Rectangle 16"/>
            <p:cNvSpPr/>
            <p:nvPr/>
          </p:nvSpPr>
          <p:spPr>
            <a:xfrm rot="5400000">
              <a:off x="683568" y="2924944"/>
              <a:ext cx="432048" cy="432048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1247348" y="3645024"/>
            <a:ext cx="1812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Input stream</a:t>
            </a:r>
            <a:endParaRPr lang="en-US" sz="2400" dirty="0"/>
          </a:p>
        </p:txBody>
      </p:sp>
      <p:sp>
        <p:nvSpPr>
          <p:cNvPr id="19" name="Cloud Callout 18" hidden="1"/>
          <p:cNvSpPr/>
          <p:nvPr/>
        </p:nvSpPr>
        <p:spPr>
          <a:xfrm>
            <a:off x="1259632" y="3933056"/>
            <a:ext cx="6840760" cy="2016224"/>
          </a:xfrm>
          <a:prstGeom prst="cloudCallout">
            <a:avLst>
              <a:gd name="adj1" fmla="val -25108"/>
              <a:gd name="adj2" fmla="val -65049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231775" indent="-231775">
              <a:buFont typeface="Arial" pitchFamily="34" charset="0"/>
              <a:buChar char="•"/>
            </a:pPr>
            <a:r>
              <a:rPr lang="en-US" sz="2400" dirty="0" smtClean="0"/>
              <a:t>Edges of an input graph</a:t>
            </a:r>
          </a:p>
          <a:p>
            <a:pPr marL="231775" indent="-231775">
              <a:buFont typeface="Arial" pitchFamily="34" charset="0"/>
              <a:buChar char="•"/>
            </a:pPr>
            <a:r>
              <a:rPr lang="en-US" sz="2400" dirty="0" smtClean="0"/>
              <a:t>Words of an input document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5724128" y="3140968"/>
            <a:ext cx="648072" cy="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ounded Rectangle 29"/>
          <p:cNvSpPr/>
          <p:nvPr/>
        </p:nvSpPr>
        <p:spPr>
          <a:xfrm>
            <a:off x="6372200" y="2852936"/>
            <a:ext cx="2016224" cy="648072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An answer based on the input</a:t>
            </a:r>
            <a:endParaRPr lang="en-US" dirty="0"/>
          </a:p>
        </p:txBody>
      </p:sp>
      <p:sp>
        <p:nvSpPr>
          <p:cNvPr id="31" name="Rounded Rectangle 30"/>
          <p:cNvSpPr/>
          <p:nvPr/>
        </p:nvSpPr>
        <p:spPr>
          <a:xfrm>
            <a:off x="323528" y="4221088"/>
            <a:ext cx="3456384" cy="2088232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>
              <a:spcAft>
                <a:spcPts val="600"/>
              </a:spcAft>
            </a:pPr>
            <a:r>
              <a:rPr lang="en-US" sz="2400" b="1" u="sng" dirty="0" smtClean="0">
                <a:solidFill>
                  <a:srgbClr val="FF0000"/>
                </a:solidFill>
              </a:rPr>
              <a:t>Main Issue</a:t>
            </a:r>
          </a:p>
          <a:p>
            <a:r>
              <a:rPr lang="en-US" sz="2400" dirty="0" smtClean="0"/>
              <a:t>The algorithm should use little memory.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sz="2400" dirty="0" smtClean="0"/>
              <a:t>Often </a:t>
            </a:r>
            <a:r>
              <a:rPr lang="en-US" sz="2400" dirty="0" err="1" smtClean="0"/>
              <a:t>polylogarithmic</a:t>
            </a:r>
            <a:r>
              <a:rPr lang="en-US" sz="2400" dirty="0" smtClean="0"/>
              <a:t> </a:t>
            </a:r>
            <a:r>
              <a:rPr lang="en-US" sz="2400" dirty="0" smtClean="0"/>
              <a:t>in the size of the input.</a:t>
            </a:r>
            <a:endParaRPr lang="en-US" sz="2400" dirty="0"/>
          </a:p>
        </p:txBody>
      </p:sp>
      <p:sp>
        <p:nvSpPr>
          <p:cNvPr id="32" name="Rounded Rectangle 31"/>
          <p:cNvSpPr/>
          <p:nvPr/>
        </p:nvSpPr>
        <p:spPr>
          <a:xfrm>
            <a:off x="3899900" y="4221088"/>
            <a:ext cx="4848564" cy="2088232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40" rIns="91440" rtlCol="0" anchor="t" anchorCtr="0"/>
          <a:lstStyle/>
          <a:p>
            <a:pPr algn="ctr">
              <a:spcAft>
                <a:spcPts val="600"/>
              </a:spcAft>
            </a:pPr>
            <a:r>
              <a:rPr lang="en-US" sz="2400" b="1" u="sng" dirty="0" smtClean="0">
                <a:solidFill>
                  <a:schemeClr val="accent3"/>
                </a:solidFill>
              </a:rPr>
              <a:t>Multiple Passes</a:t>
            </a:r>
          </a:p>
          <a:p>
            <a:r>
              <a:rPr lang="en-US" sz="2400" dirty="0" smtClean="0"/>
              <a:t>Sometimes the algorithm is allowed multiple passes over the input.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sz="2400" dirty="0" smtClean="0"/>
              <a:t>Appropriate for the magnetic tape motivation.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0.00023 L 0.14184 0.00023 " pathEditMode="fixed" rAng="0" ptsTypes="AA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3.7037E-7 L 0.18906 0.00023 " pathEditMode="fixed" rAng="0" ptsTypes="AA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000"/>
                            </p:stCondLst>
                            <p:childTnLst>
                              <p:par>
                                <p:cTn id="46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500"/>
                            </p:stCondLst>
                            <p:childTnLst>
                              <p:par>
                                <p:cTn id="50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3.7037E-7 L 0.23629 0.00023 " pathEditMode="fixed" rAng="0" ptsTypes="AA">
                                      <p:cBhvr>
                                        <p:cTn id="5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500"/>
                            </p:stCondLst>
                            <p:childTnLst>
                              <p:par>
                                <p:cTn id="53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4" grpId="2" animBg="1"/>
      <p:bldP spid="18" grpId="0"/>
      <p:bldP spid="18" grpId="1"/>
      <p:bldP spid="19" grpId="0" animBg="1"/>
      <p:bldP spid="19" grpId="1" animBg="1"/>
      <p:bldP spid="30" grpId="0" animBg="1"/>
      <p:bldP spid="31" grpId="0" animBg="1"/>
      <p:bldP spid="3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2195736" y="1412776"/>
            <a:ext cx="4752528" cy="165618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4000" dirty="0" smtClean="0"/>
              <a:t>Big Data</a:t>
            </a:r>
          </a:p>
          <a:p>
            <a:pPr algn="ctr"/>
            <a:r>
              <a:rPr lang="en-US" sz="3200" dirty="0" smtClean="0"/>
              <a:t>(huge data sets)</a:t>
            </a:r>
            <a:endParaRPr lang="he-IL" sz="3200" dirty="0"/>
          </a:p>
        </p:txBody>
      </p:sp>
      <p:sp>
        <p:nvSpPr>
          <p:cNvPr id="7" name="Rounded Rectangle 6"/>
          <p:cNvSpPr/>
          <p:nvPr/>
        </p:nvSpPr>
        <p:spPr>
          <a:xfrm>
            <a:off x="539552" y="3789040"/>
            <a:ext cx="3888432" cy="273630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t" anchorCtr="0"/>
          <a:lstStyle/>
          <a:p>
            <a:pPr algn="ctr">
              <a:spcAft>
                <a:spcPts val="600"/>
              </a:spcAft>
            </a:pPr>
            <a:r>
              <a:rPr lang="en-US" sz="2800" b="1" u="sng" dirty="0" smtClean="0"/>
              <a:t>Why?</a:t>
            </a:r>
          </a:p>
          <a:p>
            <a:pPr marL="236538" indent="-236538" algn="just">
              <a:buFont typeface="Arial" pitchFamily="34" charset="0"/>
              <a:buChar char="•"/>
            </a:pPr>
            <a:r>
              <a:rPr lang="en-US" sz="2400" dirty="0" smtClean="0"/>
              <a:t>The Internet</a:t>
            </a:r>
          </a:p>
          <a:p>
            <a:pPr marL="850900" lvl="1" indent="-393700" algn="just">
              <a:buFont typeface="Wingdings" pitchFamily="2" charset="2"/>
              <a:buChar char="q"/>
            </a:pPr>
            <a:r>
              <a:rPr lang="en-US" sz="2400" dirty="0" smtClean="0"/>
              <a:t>Easy to collect data</a:t>
            </a:r>
          </a:p>
          <a:p>
            <a:pPr marL="850900" lvl="1" indent="-393700" algn="just">
              <a:buFont typeface="Wingdings" pitchFamily="2" charset="2"/>
              <a:buChar char="q"/>
            </a:pPr>
            <a:r>
              <a:rPr lang="en-US" sz="2400" dirty="0" smtClean="0"/>
              <a:t>Easy to transfer data</a:t>
            </a:r>
          </a:p>
          <a:p>
            <a:pPr marL="236538" indent="-236538" algn="just">
              <a:buFont typeface="Arial" pitchFamily="34" charset="0"/>
              <a:buChar char="•"/>
            </a:pPr>
            <a:r>
              <a:rPr lang="en-US" sz="2400" dirty="0" smtClean="0"/>
              <a:t>New equipment</a:t>
            </a:r>
          </a:p>
          <a:p>
            <a:pPr marL="850900" lvl="1" indent="-393700" algn="just">
              <a:buFont typeface="Wingdings" pitchFamily="2" charset="2"/>
              <a:buChar char="q"/>
            </a:pPr>
            <a:r>
              <a:rPr lang="en-US" sz="2400" dirty="0" smtClean="0"/>
              <a:t>LHC</a:t>
            </a:r>
          </a:p>
          <a:p>
            <a:pPr algn="ctr"/>
            <a:endParaRPr lang="he-IL" sz="2400" dirty="0"/>
          </a:p>
        </p:txBody>
      </p:sp>
      <p:sp>
        <p:nvSpPr>
          <p:cNvPr id="6" name="Down Arrow 5"/>
          <p:cNvSpPr/>
          <p:nvPr/>
        </p:nvSpPr>
        <p:spPr>
          <a:xfrm rot="11882824">
            <a:off x="2906166" y="2836735"/>
            <a:ext cx="1008112" cy="1152128"/>
          </a:xfrm>
          <a:prstGeom prst="down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Rounded Rectangle 8"/>
          <p:cNvSpPr/>
          <p:nvPr/>
        </p:nvSpPr>
        <p:spPr>
          <a:xfrm>
            <a:off x="4716016" y="3789040"/>
            <a:ext cx="3888432" cy="273630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t" anchorCtr="0"/>
          <a:lstStyle/>
          <a:p>
            <a:pPr algn="ctr">
              <a:spcAft>
                <a:spcPts val="600"/>
              </a:spcAft>
            </a:pPr>
            <a:r>
              <a:rPr lang="en-US" sz="2800" b="1" u="sng" dirty="0" smtClean="0"/>
              <a:t>So What?</a:t>
            </a:r>
          </a:p>
          <a:p>
            <a:pPr marL="236538" indent="-236538" algn="just">
              <a:buFont typeface="Arial" pitchFamily="34" charset="0"/>
              <a:buChar char="•"/>
            </a:pPr>
            <a:r>
              <a:rPr lang="en-US" sz="2400" dirty="0" smtClean="0"/>
              <a:t>Difficult to process all the data.</a:t>
            </a:r>
          </a:p>
          <a:p>
            <a:pPr marL="236538" indent="-236538" algn="just">
              <a:buFont typeface="Arial" pitchFamily="34" charset="0"/>
              <a:buChar char="•"/>
            </a:pPr>
            <a:r>
              <a:rPr lang="en-US" sz="2400" dirty="0" smtClean="0"/>
              <a:t>Difficult to store all the data.</a:t>
            </a:r>
          </a:p>
          <a:p>
            <a:pPr algn="ctr"/>
            <a:endParaRPr lang="he-IL" sz="2400" dirty="0"/>
          </a:p>
        </p:txBody>
      </p:sp>
      <p:sp>
        <p:nvSpPr>
          <p:cNvPr id="11" name="Down Arrow 10"/>
          <p:cNvSpPr/>
          <p:nvPr/>
        </p:nvSpPr>
        <p:spPr>
          <a:xfrm rot="20517176" flipH="1">
            <a:off x="5282430" y="2836735"/>
            <a:ext cx="1008112" cy="1152128"/>
          </a:xfrm>
          <a:prstGeom prst="down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265218" name="Picture 2" descr="C:\Users\User\AppData\Local\Microsoft\Windows\INetCache\IE\R3T6GX03\books[1]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76256" y="332656"/>
            <a:ext cx="1748171" cy="15121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uiExpand="1" build="allAtOnce" animBg="1"/>
      <p:bldP spid="6" grpId="0" animBg="1"/>
      <p:bldP spid="9" grpId="0" uiExpand="1" build="allAtOnce" animBg="1"/>
      <p:bldP spid="11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Frequent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49309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u="sng" dirty="0" smtClean="0"/>
              <a:t>Theorem</a:t>
            </a:r>
            <a:r>
              <a:rPr lang="en-US" dirty="0" smtClean="0"/>
              <a:t> [MG82]</a:t>
            </a:r>
          </a:p>
          <a:p>
            <a:pPr marL="0" indent="0">
              <a:buNone/>
            </a:pPr>
            <a:r>
              <a:rPr lang="en-US" dirty="0" smtClean="0"/>
              <a:t>There is a streaming algorithm using </a:t>
            </a:r>
            <a:r>
              <a:rPr lang="en-US" i="1" dirty="0" smtClean="0"/>
              <a:t>O</a:t>
            </a:r>
            <a:r>
              <a:rPr lang="en-US" dirty="0" smtClean="0"/>
              <a:t>(</a:t>
            </a:r>
            <a:r>
              <a:rPr lang="en-US" i="1" dirty="0" smtClean="0"/>
              <a:t>k </a:t>
            </a:r>
            <a:r>
              <a:rPr lang="en-US" dirty="0" smtClean="0"/>
              <a:t>(log </a:t>
            </a:r>
            <a:r>
              <a:rPr lang="en-US" i="1" dirty="0" smtClean="0"/>
              <a:t>n</a:t>
            </a:r>
            <a:r>
              <a:rPr lang="en-US" dirty="0" smtClean="0"/>
              <a:t> + log </a:t>
            </a:r>
            <a:r>
              <a:rPr lang="en-US" i="1" dirty="0" smtClean="0"/>
              <a:t>m</a:t>
            </a:r>
            <a:r>
              <a:rPr lang="en-US" dirty="0" smtClean="0"/>
              <a:t>)) </a:t>
            </a:r>
            <a:r>
              <a:rPr lang="en-US" dirty="0" smtClean="0"/>
              <a:t>space which:</a:t>
            </a:r>
          </a:p>
          <a:p>
            <a:pPr marL="228600" indent="-228600"/>
            <a:r>
              <a:rPr lang="en-US" dirty="0" smtClean="0"/>
              <a:t>Outputs a set of at most </a:t>
            </a:r>
            <a:r>
              <a:rPr lang="en-US" i="1" dirty="0" smtClean="0"/>
              <a:t>k</a:t>
            </a:r>
            <a:r>
              <a:rPr lang="en-US" dirty="0" smtClean="0"/>
              <a:t> – 1 elements.</a:t>
            </a:r>
          </a:p>
          <a:p>
            <a:pPr marL="228600" indent="-228600"/>
            <a:r>
              <a:rPr lang="en-US" dirty="0" smtClean="0"/>
              <a:t>The set contains every element with more than </a:t>
            </a:r>
            <a:r>
              <a:rPr lang="en-US" i="1" dirty="0" smtClean="0"/>
              <a:t>n</a:t>
            </a:r>
            <a:r>
              <a:rPr lang="en-US" dirty="0" smtClean="0"/>
              <a:t>/</a:t>
            </a:r>
            <a:r>
              <a:rPr lang="en-US" i="1" dirty="0" smtClean="0"/>
              <a:t>k</a:t>
            </a:r>
            <a:r>
              <a:rPr lang="en-US" dirty="0" smtClean="0"/>
              <a:t> appearances in the stream.</a:t>
            </a:r>
          </a:p>
          <a:p>
            <a:pPr marL="228600" indent="-228600">
              <a:buNone/>
            </a:pPr>
            <a:endParaRPr lang="en-US" sz="1800" dirty="0" smtClean="0"/>
          </a:p>
          <a:p>
            <a:pPr marL="228600" indent="-228600">
              <a:buNone/>
            </a:pPr>
            <a:r>
              <a:rPr lang="en-US" b="1" u="sng" dirty="0" smtClean="0"/>
              <a:t>Remarks</a:t>
            </a:r>
          </a:p>
          <a:p>
            <a:pPr marL="228600" indent="-228600"/>
            <a:r>
              <a:rPr lang="en-US" dirty="0" smtClean="0"/>
              <a:t>A second pass can be used to detect the elements that really have more than </a:t>
            </a:r>
            <a:r>
              <a:rPr lang="en-US" i="1" dirty="0" smtClean="0"/>
              <a:t>n</a:t>
            </a:r>
            <a:r>
              <a:rPr lang="en-US" dirty="0" smtClean="0"/>
              <a:t>/</a:t>
            </a:r>
            <a:r>
              <a:rPr lang="en-US" i="1" dirty="0" smtClean="0"/>
              <a:t>k</a:t>
            </a:r>
            <a:r>
              <a:rPr lang="en-US" dirty="0" smtClean="0"/>
              <a:t> appearances.</a:t>
            </a:r>
          </a:p>
          <a:p>
            <a:pPr marL="228600" indent="-228600"/>
            <a:r>
              <a:rPr lang="en-US" dirty="0" smtClean="0"/>
              <a:t>For simplicity, we present the algorithm for the case </a:t>
            </a:r>
            <a:r>
              <a:rPr lang="en-US" i="1" dirty="0" smtClean="0"/>
              <a:t>k</a:t>
            </a:r>
            <a:r>
              <a:rPr lang="en-US" dirty="0" smtClean="0"/>
              <a:t> = 2.</a:t>
            </a:r>
          </a:p>
          <a:p>
            <a:pPr marL="228600" indent="-228600"/>
            <a:r>
              <a:rPr lang="en-US" dirty="0" smtClean="0"/>
              <a:t>Occasionally comes up in job interviews.</a:t>
            </a:r>
          </a:p>
          <a:p>
            <a:pPr marL="228600" indent="-228600">
              <a:buNone/>
            </a:pPr>
            <a:endParaRPr lang="en-US" dirty="0" smtClean="0"/>
          </a:p>
          <a:p>
            <a:pPr marL="228600" indent="-22860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20</a:t>
            </a:fld>
            <a:endParaRPr lang="en-US" dirty="0"/>
          </a:p>
        </p:txBody>
      </p:sp>
      <p:pic>
        <p:nvPicPr>
          <p:cNvPr id="21506" name="Picture 2" descr="C:\Users\Julia\AppData\Local\Microsoft\Windows\INetCache\IE\MGRWI6M9\images[1]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92280" y="260096"/>
            <a:ext cx="1656184" cy="1224688"/>
          </a:xfrm>
          <a:prstGeom prst="rect">
            <a:avLst/>
          </a:prstGeom>
          <a:noFill/>
        </p:spPr>
      </p:pic>
      <p:pic>
        <p:nvPicPr>
          <p:cNvPr id="21507" name="Picture 3" descr="C:\Users\Julia\AppData\Local\Microsoft\Windows\INetCache\IE\WTCXZS2D\InterviewQuestions1[1].pn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96136" y="5229200"/>
            <a:ext cx="1213849" cy="14401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21</a:t>
            </a:fld>
            <a:endParaRPr lang="en-US" dirty="0"/>
          </a:p>
        </p:txBody>
      </p:sp>
      <p:pic>
        <p:nvPicPr>
          <p:cNvPr id="5" name="Picture 2" descr="C:\Users\User\AppData\Local\Microsoft\Windows\INetCache\IE\3PNZHOW0\comicMachine1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8553" y="425716"/>
            <a:ext cx="1837903" cy="1131076"/>
          </a:xfrm>
          <a:prstGeom prst="rect">
            <a:avLst/>
          </a:prstGeom>
          <a:noFill/>
        </p:spPr>
      </p:pic>
      <p:sp>
        <p:nvSpPr>
          <p:cNvPr id="6" name="Rounded Rectangle 5"/>
          <p:cNvSpPr/>
          <p:nvPr/>
        </p:nvSpPr>
        <p:spPr>
          <a:xfrm>
            <a:off x="1043608" y="1700808"/>
            <a:ext cx="7128792" cy="4608512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Initialize: </a:t>
            </a:r>
            <a:r>
              <a:rPr lang="en-US" sz="3200" i="1" dirty="0" smtClean="0"/>
              <a:t>counter</a:t>
            </a:r>
            <a:r>
              <a:rPr lang="en-US" sz="3200" dirty="0" smtClean="0"/>
              <a:t> </a:t>
            </a:r>
            <a:r>
              <a:rPr lang="en-US" sz="3200" dirty="0" smtClean="0">
                <a:sym typeface="Wingdings" pitchFamily="2" charset="2"/>
              </a:rPr>
              <a:t> 0.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For each arriving element </a:t>
            </a:r>
            <a:r>
              <a:rPr lang="en-US" sz="3200" i="1" dirty="0" smtClean="0"/>
              <a:t>e</a:t>
            </a:r>
            <a:r>
              <a:rPr lang="en-US" sz="3200" dirty="0" smtClean="0"/>
              <a:t> do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   If </a:t>
            </a:r>
            <a:r>
              <a:rPr lang="en-US" sz="3200" i="1" dirty="0" smtClean="0"/>
              <a:t>counter</a:t>
            </a:r>
            <a:r>
              <a:rPr lang="en-US" sz="3200" dirty="0" smtClean="0"/>
              <a:t> = 0 then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      Set </a:t>
            </a:r>
            <a:r>
              <a:rPr lang="en-US" sz="3200" i="1" dirty="0" smtClean="0"/>
              <a:t>counter</a:t>
            </a:r>
            <a:r>
              <a:rPr lang="en-US" sz="3200" dirty="0" smtClean="0"/>
              <a:t> </a:t>
            </a:r>
            <a:r>
              <a:rPr lang="en-US" sz="3200" dirty="0" smtClean="0">
                <a:sym typeface="Wingdings" pitchFamily="2" charset="2"/>
              </a:rPr>
              <a:t></a:t>
            </a:r>
            <a:r>
              <a:rPr lang="en-US" sz="3200" dirty="0" smtClean="0"/>
              <a:t> 1, </a:t>
            </a:r>
            <a:r>
              <a:rPr lang="en-US" sz="3200" i="1" dirty="0" smtClean="0"/>
              <a:t>candidate</a:t>
            </a:r>
            <a:r>
              <a:rPr lang="en-US" sz="3200" dirty="0" smtClean="0"/>
              <a:t> </a:t>
            </a:r>
            <a:r>
              <a:rPr lang="en-US" sz="3200" dirty="0" smtClean="0">
                <a:sym typeface="Wingdings" pitchFamily="2" charset="2"/>
              </a:rPr>
              <a:t> </a:t>
            </a:r>
            <a:r>
              <a:rPr lang="en-US" sz="3200" i="1" dirty="0" smtClean="0">
                <a:sym typeface="Wingdings" pitchFamily="2" charset="2"/>
              </a:rPr>
              <a:t>e</a:t>
            </a:r>
            <a:r>
              <a:rPr lang="en-US" sz="3200" dirty="0" smtClean="0">
                <a:sym typeface="Wingdings" pitchFamily="2" charset="2"/>
              </a:rPr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   </a:t>
            </a:r>
            <a:r>
              <a:rPr lang="en-US" sz="3200" dirty="0" err="1" smtClean="0"/>
              <a:t>ElseIf</a:t>
            </a:r>
            <a:r>
              <a:rPr lang="en-US" sz="3200" dirty="0" smtClean="0"/>
              <a:t> </a:t>
            </a:r>
            <a:r>
              <a:rPr lang="en-US" sz="3200" i="1" dirty="0" smtClean="0"/>
              <a:t>candidate</a:t>
            </a:r>
            <a:r>
              <a:rPr lang="en-US" sz="3200" dirty="0" smtClean="0"/>
              <a:t> = </a:t>
            </a:r>
            <a:r>
              <a:rPr lang="en-US" sz="3200" i="1" dirty="0" smtClean="0"/>
              <a:t>e</a:t>
            </a:r>
            <a:r>
              <a:rPr lang="en-US" sz="3200" dirty="0" smtClean="0"/>
              <a:t> then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      Set </a:t>
            </a:r>
            <a:r>
              <a:rPr lang="en-US" sz="3200" i="1" dirty="0" smtClean="0"/>
              <a:t>counter</a:t>
            </a:r>
            <a:r>
              <a:rPr lang="en-US" sz="3200" dirty="0" smtClean="0"/>
              <a:t> </a:t>
            </a:r>
            <a:r>
              <a:rPr lang="en-US" sz="3200" dirty="0" smtClean="0">
                <a:sym typeface="Wingdings" pitchFamily="2" charset="2"/>
              </a:rPr>
              <a:t> </a:t>
            </a:r>
            <a:r>
              <a:rPr lang="en-US" sz="3200" i="1" dirty="0" smtClean="0">
                <a:sym typeface="Wingdings" pitchFamily="2" charset="2"/>
              </a:rPr>
              <a:t>counter</a:t>
            </a:r>
            <a:r>
              <a:rPr lang="en-US" sz="3200" dirty="0" smtClean="0">
                <a:sym typeface="Wingdings" pitchFamily="2" charset="2"/>
              </a:rPr>
              <a:t> + 1.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 smtClean="0">
                <a:sym typeface="Wingdings" pitchFamily="2" charset="2"/>
              </a:rPr>
              <a:t>   Else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      Set </a:t>
            </a:r>
            <a:r>
              <a:rPr lang="en-US" sz="3200" i="1" dirty="0" smtClean="0"/>
              <a:t>counter</a:t>
            </a:r>
            <a:r>
              <a:rPr lang="en-US" sz="3200" dirty="0" smtClean="0"/>
              <a:t> </a:t>
            </a:r>
            <a:r>
              <a:rPr lang="en-US" sz="3200" dirty="0" smtClean="0">
                <a:sym typeface="Wingdings" pitchFamily="2" charset="2"/>
              </a:rPr>
              <a:t> </a:t>
            </a:r>
            <a:r>
              <a:rPr lang="en-US" sz="3200" i="1" dirty="0" smtClean="0">
                <a:sym typeface="Wingdings" pitchFamily="2" charset="2"/>
              </a:rPr>
              <a:t>counter</a:t>
            </a:r>
            <a:r>
              <a:rPr lang="en-US" sz="3200" dirty="0" smtClean="0">
                <a:sym typeface="Wingdings" pitchFamily="2" charset="2"/>
              </a:rPr>
              <a:t> - 1.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 smtClean="0">
                <a:sym typeface="Wingdings" pitchFamily="2" charset="2"/>
              </a:rPr>
              <a:t>Return </a:t>
            </a:r>
            <a:r>
              <a:rPr lang="en-US" sz="3200" i="1" dirty="0" smtClean="0">
                <a:sym typeface="Wingdings" pitchFamily="2" charset="2"/>
              </a:rPr>
              <a:t>candidate</a:t>
            </a:r>
            <a:r>
              <a:rPr lang="en-US" sz="3200" dirty="0" smtClean="0">
                <a:sym typeface="Wingdings" pitchFamily="2" charset="2"/>
              </a:rPr>
              <a:t>.</a:t>
            </a:r>
            <a:endParaRPr lang="en-US" sz="32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allAtOnce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75252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u="sng" dirty="0" smtClean="0"/>
              <a:t>Immediate Observations</a:t>
            </a:r>
          </a:p>
          <a:p>
            <a:r>
              <a:rPr lang="en-US" dirty="0" smtClean="0"/>
              <a:t>The algorithm uses </a:t>
            </a:r>
            <a:r>
              <a:rPr lang="en-US" i="1" dirty="0" smtClean="0"/>
              <a:t>O</a:t>
            </a:r>
            <a:r>
              <a:rPr lang="en-US" dirty="0" smtClean="0"/>
              <a:t>(log </a:t>
            </a:r>
            <a:r>
              <a:rPr lang="en-US" i="1" dirty="0" smtClean="0"/>
              <a:t>n</a:t>
            </a:r>
            <a:r>
              <a:rPr lang="en-US" dirty="0" smtClean="0"/>
              <a:t> + log </a:t>
            </a:r>
            <a:r>
              <a:rPr lang="en-US" i="1" dirty="0" smtClean="0"/>
              <a:t>m</a:t>
            </a:r>
            <a:r>
              <a:rPr lang="en-US" dirty="0" smtClean="0"/>
              <a:t>) </a:t>
            </a:r>
            <a:r>
              <a:rPr lang="en-US" dirty="0" smtClean="0"/>
              <a:t>space.</a:t>
            </a:r>
          </a:p>
          <a:p>
            <a:r>
              <a:rPr lang="en-US" dirty="0" smtClean="0"/>
              <a:t>The algorithm outputs a single element.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If there is no element that appears more than </a:t>
            </a:r>
            <a:r>
              <a:rPr lang="en-US" i="1" dirty="0" smtClean="0"/>
              <a:t>n</a:t>
            </a:r>
            <a:r>
              <a:rPr lang="en-US" dirty="0" smtClean="0"/>
              <a:t>/2 times, then we are done. Otherwise, let </a:t>
            </a:r>
            <a:r>
              <a:rPr lang="en-US" i="1" dirty="0" smtClean="0"/>
              <a:t>e</a:t>
            </a:r>
            <a:r>
              <a:rPr lang="en-US" baseline="-25000" dirty="0" smtClean="0"/>
              <a:t>1/2</a:t>
            </a:r>
            <a:r>
              <a:rPr lang="en-US" dirty="0" smtClean="0"/>
              <a:t> be this element.</a:t>
            </a:r>
          </a:p>
          <a:p>
            <a:endParaRPr lang="en-US" dirty="0" smtClean="0"/>
          </a:p>
          <a:p>
            <a:pPr marL="228600" indent="-228600">
              <a:buNone/>
            </a:pPr>
            <a:r>
              <a:rPr lang="en-US" b="1" u="sng" dirty="0" smtClean="0"/>
              <a:t>Definition</a:t>
            </a:r>
          </a:p>
          <a:p>
            <a:pPr marL="228600" indent="-228600">
              <a:buNone/>
            </a:pPr>
            <a:r>
              <a:rPr lang="en-US" i="1" dirty="0" smtClean="0"/>
              <a:t>X</a:t>
            </a:r>
            <a:r>
              <a:rPr lang="en-US" dirty="0" smtClean="0"/>
              <a:t> is defined as follows:</a:t>
            </a:r>
            <a:endParaRPr lang="he-IL" dirty="0" smtClean="0"/>
          </a:p>
          <a:p>
            <a:pPr marL="228600" indent="-228600"/>
            <a:r>
              <a:rPr lang="en-US" i="1" dirty="0" smtClean="0"/>
              <a:t>X</a:t>
            </a:r>
            <a:r>
              <a:rPr lang="en-US" dirty="0" smtClean="0"/>
              <a:t> = </a:t>
            </a:r>
            <a:r>
              <a:rPr lang="en-US" i="1" dirty="0" smtClean="0"/>
              <a:t>counter</a:t>
            </a:r>
            <a:r>
              <a:rPr lang="en-US" dirty="0" smtClean="0"/>
              <a:t> when the candidate is </a:t>
            </a:r>
            <a:r>
              <a:rPr lang="en-US" i="1" dirty="0" smtClean="0"/>
              <a:t>e</a:t>
            </a:r>
            <a:r>
              <a:rPr lang="en-US" baseline="-25000" dirty="0" smtClean="0"/>
              <a:t>1/2</a:t>
            </a:r>
            <a:r>
              <a:rPr lang="en-US" dirty="0" smtClean="0"/>
              <a:t>.</a:t>
            </a:r>
            <a:endParaRPr lang="he-IL" dirty="0" smtClean="0"/>
          </a:p>
          <a:p>
            <a:pPr marL="228600" indent="-228600"/>
            <a:r>
              <a:rPr lang="en-US" i="1" dirty="0" smtClean="0"/>
              <a:t>X </a:t>
            </a:r>
            <a:r>
              <a:rPr lang="en-US" dirty="0" smtClean="0"/>
              <a:t>= -</a:t>
            </a:r>
            <a:r>
              <a:rPr lang="en-US" i="1" dirty="0" smtClean="0"/>
              <a:t>counter</a:t>
            </a:r>
            <a:r>
              <a:rPr lang="en-US" dirty="0" smtClean="0"/>
              <a:t> when the candidate is not </a:t>
            </a:r>
            <a:r>
              <a:rPr lang="en-US" i="1" dirty="0" smtClean="0"/>
              <a:t>e</a:t>
            </a:r>
            <a:r>
              <a:rPr lang="en-US" baseline="-25000" dirty="0" smtClean="0"/>
              <a:t>1/2</a:t>
            </a:r>
            <a:r>
              <a:rPr lang="en-US" dirty="0" smtClean="0"/>
              <a:t>.</a:t>
            </a:r>
          </a:p>
          <a:p>
            <a:pPr marL="228600" indent="-228600">
              <a:buNone/>
            </a:pPr>
            <a:endParaRPr lang="en-US" dirty="0" smtClean="0"/>
          </a:p>
          <a:p>
            <a:pPr marL="228600" indent="-228600">
              <a:buNone/>
            </a:pPr>
            <a:r>
              <a:rPr lang="en-US" b="1" u="sng" dirty="0" smtClean="0"/>
              <a:t>Lemma</a:t>
            </a:r>
          </a:p>
          <a:p>
            <a:pPr marL="0" indent="0">
              <a:buNone/>
            </a:pPr>
            <a:r>
              <a:rPr lang="en-US" dirty="0" smtClean="0"/>
              <a:t>At every given time during the execution of the algorithm: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22</a:t>
            </a:fld>
            <a:endParaRPr lang="en-US" dirty="0"/>
          </a:p>
        </p:txBody>
      </p:sp>
      <p:pic>
        <p:nvPicPr>
          <p:cNvPr id="5" name="Picture 10" descr="C:\Documents and Settings\moranfe\Local Settings\Temporary Internet Files\Content.IE5\AXLZ32D6\MCBS01872_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3533" y="456998"/>
            <a:ext cx="1442923" cy="1027786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395536" y="6095037"/>
            <a:ext cx="84969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i="1" dirty="0" smtClean="0"/>
              <a:t>X</a:t>
            </a:r>
            <a:r>
              <a:rPr lang="en-US" sz="2000" dirty="0" smtClean="0"/>
              <a:t> ≥ (appearances of </a:t>
            </a:r>
            <a:r>
              <a:rPr lang="en-US" sz="2000" i="1" dirty="0" smtClean="0"/>
              <a:t>e</a:t>
            </a:r>
            <a:r>
              <a:rPr lang="en-US" sz="2000" baseline="-25000" dirty="0" smtClean="0"/>
              <a:t>1/2</a:t>
            </a:r>
            <a:r>
              <a:rPr lang="en-US" sz="2000" dirty="0" smtClean="0"/>
              <a:t> so far) – (appearances of other elements so far).</a:t>
            </a:r>
            <a:endParaRPr lang="en-US" sz="20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of the Lemma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2620887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u="sng" dirty="0" smtClean="0"/>
              <a:t>Lemma</a:t>
            </a:r>
          </a:p>
          <a:p>
            <a:pPr marL="0" indent="0">
              <a:buNone/>
            </a:pPr>
            <a:r>
              <a:rPr lang="en-US" dirty="0" smtClean="0"/>
              <a:t>At every given time during the execution of the algorithm:</a:t>
            </a:r>
          </a:p>
          <a:p>
            <a:endParaRPr lang="en-US" dirty="0" smtClean="0"/>
          </a:p>
          <a:p>
            <a:endParaRPr lang="en-US" sz="1700" dirty="0" smtClean="0"/>
          </a:p>
          <a:p>
            <a:pPr>
              <a:buNone/>
            </a:pPr>
            <a:r>
              <a:rPr lang="en-US" b="1" u="sng" dirty="0" smtClean="0"/>
              <a:t>Proof</a:t>
            </a:r>
          </a:p>
          <a:p>
            <a:pPr>
              <a:buNone/>
            </a:pPr>
            <a:r>
              <a:rPr lang="en-US" dirty="0" smtClean="0"/>
              <a:t>The proof is by induction.</a:t>
            </a:r>
          </a:p>
          <a:p>
            <a:r>
              <a:rPr lang="en-US" dirty="0" smtClean="0"/>
              <a:t>Trivially holds before the first element arrives.</a:t>
            </a:r>
          </a:p>
          <a:p>
            <a:r>
              <a:rPr lang="en-US" dirty="0" smtClean="0"/>
              <a:t>Assume it holds before the arrival of an element </a:t>
            </a:r>
            <a:r>
              <a:rPr lang="en-US" i="1" dirty="0" smtClean="0"/>
              <a:t>e</a:t>
            </a:r>
            <a:r>
              <a:rPr lang="en-US" dirty="0" smtClean="0"/>
              <a:t>, then: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95536" y="1945431"/>
            <a:ext cx="84969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i="1" dirty="0" smtClean="0"/>
              <a:t>X</a:t>
            </a:r>
            <a:r>
              <a:rPr lang="en-US" sz="2000" dirty="0" smtClean="0"/>
              <a:t> ≥ (appearances of </a:t>
            </a:r>
            <a:r>
              <a:rPr lang="en-US" sz="2000" i="1" dirty="0" smtClean="0"/>
              <a:t>e</a:t>
            </a:r>
            <a:r>
              <a:rPr lang="en-US" sz="2000" baseline="-25000" dirty="0" smtClean="0"/>
              <a:t>1/2</a:t>
            </a:r>
            <a:r>
              <a:rPr lang="en-US" sz="2000" dirty="0" smtClean="0"/>
              <a:t> so far) – (appearances of other elements so far).</a:t>
            </a:r>
            <a:endParaRPr lang="en-US" sz="2000" i="1" dirty="0" smtClean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539552" y="3961655"/>
            <a:ext cx="7992888" cy="0"/>
          </a:xfrm>
          <a:prstGeom prst="line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Group 34"/>
          <p:cNvGrpSpPr/>
          <p:nvPr/>
        </p:nvGrpSpPr>
        <p:grpSpPr>
          <a:xfrm>
            <a:off x="3427799" y="4004046"/>
            <a:ext cx="2584361" cy="893713"/>
            <a:chOff x="3427799" y="4004046"/>
            <a:chExt cx="2584361" cy="893713"/>
          </a:xfrm>
        </p:grpSpPr>
        <p:sp>
          <p:nvSpPr>
            <p:cNvPr id="7" name="TextBox 6"/>
            <p:cNvSpPr txBox="1"/>
            <p:nvPr/>
          </p:nvSpPr>
          <p:spPr>
            <a:xfrm>
              <a:off x="3427799" y="4004046"/>
              <a:ext cx="2584361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200" i="1" dirty="0" smtClean="0">
                  <a:solidFill>
                    <a:schemeClr val="accent4">
                      <a:lumMod val="75000"/>
                    </a:schemeClr>
                  </a:solidFill>
                </a:rPr>
                <a:t>e</a:t>
              </a:r>
              <a:r>
                <a:rPr lang="en-US" sz="2200" baseline="-25000" dirty="0" smtClean="0">
                  <a:solidFill>
                    <a:schemeClr val="accent4">
                      <a:lumMod val="75000"/>
                    </a:schemeClr>
                  </a:solidFill>
                </a:rPr>
                <a:t>1/2</a:t>
              </a:r>
              <a:r>
                <a:rPr lang="en-US" sz="2200" dirty="0" smtClean="0">
                  <a:solidFill>
                    <a:schemeClr val="accent4">
                      <a:lumMod val="75000"/>
                    </a:schemeClr>
                  </a:solidFill>
                </a:rPr>
                <a:t> is the candidate?</a:t>
              </a:r>
              <a:endParaRPr lang="en-US" sz="2200" i="1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491880" y="4436094"/>
              <a:ext cx="553934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>
                  <a:solidFill>
                    <a:schemeClr val="accent4">
                      <a:lumMod val="75000"/>
                    </a:schemeClr>
                  </a:solidFill>
                </a:rPr>
                <a:t>Yes</a:t>
              </a:r>
              <a:endParaRPr lang="en-US" sz="2200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423664" y="4466872"/>
              <a:ext cx="516488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>
                  <a:solidFill>
                    <a:schemeClr val="accent4">
                      <a:lumMod val="75000"/>
                    </a:schemeClr>
                  </a:solidFill>
                </a:rPr>
                <a:t>No</a:t>
              </a:r>
              <a:endParaRPr lang="en-US" sz="2200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853829" y="5042936"/>
            <a:ext cx="1967849" cy="1265223"/>
            <a:chOff x="853829" y="5042936"/>
            <a:chExt cx="1967849" cy="1265223"/>
          </a:xfrm>
        </p:grpSpPr>
        <p:sp>
          <p:nvSpPr>
            <p:cNvPr id="6" name="TextBox 5"/>
            <p:cNvSpPr txBox="1"/>
            <p:nvPr/>
          </p:nvSpPr>
          <p:spPr>
            <a:xfrm>
              <a:off x="853829" y="5445224"/>
              <a:ext cx="126989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i="1" dirty="0" smtClean="0">
                  <a:solidFill>
                    <a:schemeClr val="accent6">
                      <a:lumMod val="50000"/>
                    </a:schemeClr>
                  </a:solidFill>
                </a:rPr>
                <a:t>e</a:t>
              </a:r>
              <a:r>
                <a:rPr lang="en-US" sz="2400" dirty="0" smtClean="0">
                  <a:solidFill>
                    <a:schemeClr val="accent6">
                      <a:lumMod val="50000"/>
                    </a:schemeClr>
                  </a:solidFill>
                </a:rPr>
                <a:t> = </a:t>
              </a:r>
              <a:r>
                <a:rPr lang="en-US" sz="2400" i="1" dirty="0" smtClean="0">
                  <a:solidFill>
                    <a:schemeClr val="accent6">
                      <a:lumMod val="50000"/>
                    </a:schemeClr>
                  </a:solidFill>
                </a:rPr>
                <a:t>e</a:t>
              </a:r>
              <a:r>
                <a:rPr lang="en-US" sz="2400" baseline="-25000" dirty="0" smtClean="0">
                  <a:solidFill>
                    <a:schemeClr val="accent6">
                      <a:lumMod val="50000"/>
                    </a:schemeClr>
                  </a:solidFill>
                </a:rPr>
                <a:t>1/2</a:t>
              </a:r>
              <a:r>
                <a:rPr lang="en-US" sz="2400" dirty="0" smtClean="0">
                  <a:solidFill>
                    <a:schemeClr val="accent6">
                      <a:lumMod val="50000"/>
                    </a:schemeClr>
                  </a:solidFill>
                </a:rPr>
                <a:t> ?</a:t>
              </a:r>
              <a:endParaRPr lang="en-US" sz="2400" i="1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267744" y="5042936"/>
              <a:ext cx="553934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>
                  <a:solidFill>
                    <a:schemeClr val="accent6">
                      <a:lumMod val="50000"/>
                    </a:schemeClr>
                  </a:solidFill>
                </a:rPr>
                <a:t>Yes</a:t>
              </a:r>
              <a:endParaRPr lang="en-US" sz="2200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301627" y="5877272"/>
              <a:ext cx="516488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>
                  <a:solidFill>
                    <a:schemeClr val="accent6">
                      <a:lumMod val="50000"/>
                    </a:schemeClr>
                  </a:solidFill>
                </a:rPr>
                <a:t>No</a:t>
              </a:r>
              <a:endParaRPr lang="en-US" sz="2200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2915816" y="4848398"/>
            <a:ext cx="17281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Both sides increase by 1</a:t>
            </a:r>
            <a:endParaRPr lang="en-US" sz="2200" dirty="0"/>
          </a:p>
        </p:txBody>
      </p:sp>
      <p:sp>
        <p:nvSpPr>
          <p:cNvPr id="24" name="TextBox 23"/>
          <p:cNvSpPr txBox="1"/>
          <p:nvPr/>
        </p:nvSpPr>
        <p:spPr>
          <a:xfrm>
            <a:off x="2915816" y="5733256"/>
            <a:ext cx="1800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Both sides decrease by 1</a:t>
            </a:r>
            <a:endParaRPr lang="en-US" sz="2200" dirty="0"/>
          </a:p>
        </p:txBody>
      </p:sp>
      <p:grpSp>
        <p:nvGrpSpPr>
          <p:cNvPr id="34" name="Group 33"/>
          <p:cNvGrpSpPr/>
          <p:nvPr/>
        </p:nvGrpSpPr>
        <p:grpSpPr>
          <a:xfrm>
            <a:off x="2267744" y="4537719"/>
            <a:ext cx="4206240" cy="1987625"/>
            <a:chOff x="2267744" y="4537719"/>
            <a:chExt cx="4206240" cy="1987625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4716016" y="4537719"/>
              <a:ext cx="0" cy="198762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2267744" y="4825751"/>
              <a:ext cx="420624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2267744" y="5689847"/>
              <a:ext cx="420624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2843808" y="4537719"/>
              <a:ext cx="0" cy="198762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TextBox 30"/>
          <p:cNvSpPr txBox="1"/>
          <p:nvPr/>
        </p:nvSpPr>
        <p:spPr>
          <a:xfrm>
            <a:off x="4788024" y="4869160"/>
            <a:ext cx="17281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Both sides increase by 1</a:t>
            </a:r>
            <a:endParaRPr lang="en-US" sz="2200" dirty="0"/>
          </a:p>
        </p:txBody>
      </p:sp>
      <p:sp>
        <p:nvSpPr>
          <p:cNvPr id="32" name="TextBox 31"/>
          <p:cNvSpPr txBox="1"/>
          <p:nvPr/>
        </p:nvSpPr>
        <p:spPr>
          <a:xfrm>
            <a:off x="4788024" y="5683895"/>
            <a:ext cx="1800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Right side decrease by 1</a:t>
            </a:r>
            <a:endParaRPr lang="en-US" sz="2200" dirty="0"/>
          </a:p>
        </p:txBody>
      </p:sp>
      <p:sp>
        <p:nvSpPr>
          <p:cNvPr id="33" name="Cloud Callout 32"/>
          <p:cNvSpPr/>
          <p:nvPr/>
        </p:nvSpPr>
        <p:spPr>
          <a:xfrm>
            <a:off x="5004048" y="4869160"/>
            <a:ext cx="3960440" cy="864096"/>
          </a:xfrm>
          <a:prstGeom prst="cloudCallout">
            <a:avLst>
              <a:gd name="adj1" fmla="val -26846"/>
              <a:gd name="adj2" fmla="val 76830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and left side changes by 1.</a:t>
            </a:r>
            <a:endParaRPr lang="en-US" dirty="0"/>
          </a:p>
        </p:txBody>
      </p:sp>
      <p:pic>
        <p:nvPicPr>
          <p:cNvPr id="37" name="Picture 10" descr="C:\Documents and Settings\moranfe\Local Settings\Temporary Internet Files\Content.IE5\AXLZ32D6\MCBS01872_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3533" y="456998"/>
            <a:ext cx="1442923" cy="1027786"/>
          </a:xfrm>
          <a:prstGeom prst="rect">
            <a:avLst/>
          </a:prstGeom>
          <a:noFill/>
        </p:spPr>
      </p:pic>
      <p:sp>
        <p:nvSpPr>
          <p:cNvPr id="38" name="Cloud Callout 37"/>
          <p:cNvSpPr/>
          <p:nvPr/>
        </p:nvSpPr>
        <p:spPr>
          <a:xfrm>
            <a:off x="539552" y="2780928"/>
            <a:ext cx="8208912" cy="1584176"/>
          </a:xfrm>
          <a:prstGeom prst="cloudCallout">
            <a:avLst>
              <a:gd name="adj1" fmla="val -14581"/>
              <a:gd name="adj2" fmla="val -76390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dirty="0" smtClean="0"/>
              <a:t>Intuitively, we get an inequality because elements other than </a:t>
            </a:r>
            <a:r>
              <a:rPr lang="en-US" sz="2200" i="1" dirty="0" smtClean="0"/>
              <a:t>e</a:t>
            </a:r>
            <a:r>
              <a:rPr lang="en-US" sz="2200" baseline="-25000" dirty="0" smtClean="0"/>
              <a:t>1/2</a:t>
            </a:r>
            <a:r>
              <a:rPr lang="en-US" sz="2200" dirty="0" smtClean="0"/>
              <a:t> might cancel each other out.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3" grpId="0"/>
      <p:bldP spid="24" grpId="0"/>
      <p:bldP spid="31" grpId="0"/>
      <p:bldP spid="32" grpId="0"/>
      <p:bldP spid="33" grpId="0" animBg="1"/>
      <p:bldP spid="33" grpId="1" animBg="1"/>
      <p:bldP spid="3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Warping Up the Proof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7" name="Down Arrow 6"/>
          <p:cNvSpPr/>
          <p:nvPr/>
        </p:nvSpPr>
        <p:spPr>
          <a:xfrm>
            <a:off x="6156176" y="2636912"/>
            <a:ext cx="720080" cy="792088"/>
          </a:xfrm>
          <a:prstGeom prst="down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5220072" y="3573016"/>
            <a:ext cx="2592288" cy="792088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The right side is positive.</a:t>
            </a:r>
            <a:endParaRPr lang="en-US" sz="2400" dirty="0"/>
          </a:p>
        </p:txBody>
      </p:sp>
      <p:sp>
        <p:nvSpPr>
          <p:cNvPr id="9" name="Down Arrow 8"/>
          <p:cNvSpPr/>
          <p:nvPr/>
        </p:nvSpPr>
        <p:spPr>
          <a:xfrm>
            <a:off x="1619672" y="2636912"/>
            <a:ext cx="720080" cy="792088"/>
          </a:xfrm>
          <a:prstGeom prst="down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683568" y="3573016"/>
            <a:ext cx="2592288" cy="792088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i="1" dirty="0" smtClean="0"/>
              <a:t>X</a:t>
            </a:r>
            <a:r>
              <a:rPr lang="en-US" sz="2400" dirty="0" smtClean="0"/>
              <a:t> must be positive as well</a:t>
            </a:r>
            <a:endParaRPr lang="en-US" sz="2400" i="1" dirty="0"/>
          </a:p>
        </p:txBody>
      </p:sp>
      <p:pic>
        <p:nvPicPr>
          <p:cNvPr id="5" name="Picture 10" descr="C:\Documents and Settings\moranfe\Local Settings\Temporary Internet Files\Content.IE5\AXLZ32D6\MCBS01872_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3533" y="456998"/>
            <a:ext cx="1442923" cy="1027786"/>
          </a:xfrm>
          <a:prstGeom prst="rect">
            <a:avLst/>
          </a:prstGeom>
          <a:noFill/>
        </p:spPr>
      </p:pic>
      <p:grpSp>
        <p:nvGrpSpPr>
          <p:cNvPr id="14" name="Group 13"/>
          <p:cNvGrpSpPr/>
          <p:nvPr/>
        </p:nvGrpSpPr>
        <p:grpSpPr>
          <a:xfrm>
            <a:off x="395536" y="1412776"/>
            <a:ext cx="8496944" cy="1008112"/>
            <a:chOff x="395536" y="1412776"/>
            <a:chExt cx="8496944" cy="1008112"/>
          </a:xfrm>
        </p:grpSpPr>
        <p:sp>
          <p:nvSpPr>
            <p:cNvPr id="11" name="Rounded Rectangle 10"/>
            <p:cNvSpPr/>
            <p:nvPr/>
          </p:nvSpPr>
          <p:spPr>
            <a:xfrm>
              <a:off x="611560" y="1412776"/>
              <a:ext cx="7920880" cy="1008112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r>
                <a:rPr lang="en-US" sz="2400" dirty="0" smtClean="0"/>
                <a:t>After all the input is processed, we have: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395536" y="1844824"/>
              <a:ext cx="8496944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2000" i="1" dirty="0" smtClean="0"/>
                <a:t>X</a:t>
              </a:r>
              <a:r>
                <a:rPr lang="en-US" sz="2000" dirty="0" smtClean="0"/>
                <a:t> ≥ (appearances of </a:t>
              </a:r>
              <a:r>
                <a:rPr lang="en-US" sz="2000" i="1" dirty="0" smtClean="0"/>
                <a:t>e</a:t>
              </a:r>
              <a:r>
                <a:rPr lang="en-US" sz="2000" baseline="-25000" dirty="0" smtClean="0"/>
                <a:t>1/2</a:t>
              </a:r>
              <a:r>
                <a:rPr lang="en-US" sz="2000" dirty="0" smtClean="0"/>
                <a:t> so far) – (appearances of other elements so far).</a:t>
              </a:r>
              <a:endParaRPr lang="en-US" sz="2000" i="1" dirty="0" smtClean="0"/>
            </a:p>
          </p:txBody>
        </p:sp>
      </p:grpSp>
      <p:sp>
        <p:nvSpPr>
          <p:cNvPr id="12" name="Down Arrow 11"/>
          <p:cNvSpPr/>
          <p:nvPr/>
        </p:nvSpPr>
        <p:spPr>
          <a:xfrm>
            <a:off x="1619672" y="4581128"/>
            <a:ext cx="720080" cy="792088"/>
          </a:xfrm>
          <a:prstGeom prst="down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683568" y="5517232"/>
            <a:ext cx="2592288" cy="792088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i="1" dirty="0" smtClean="0"/>
              <a:t>e</a:t>
            </a:r>
            <a:r>
              <a:rPr lang="en-US" sz="2400" baseline="-25000" dirty="0" smtClean="0"/>
              <a:t>1/2</a:t>
            </a:r>
            <a:r>
              <a:rPr lang="en-US" sz="2400" dirty="0" smtClean="0"/>
              <a:t> is the final candidate</a:t>
            </a:r>
            <a:endParaRPr lang="en-US" sz="2400" i="1" dirty="0"/>
          </a:p>
        </p:txBody>
      </p:sp>
      <p:sp>
        <p:nvSpPr>
          <p:cNvPr id="16" name="Down Arrow 15"/>
          <p:cNvSpPr/>
          <p:nvPr/>
        </p:nvSpPr>
        <p:spPr>
          <a:xfrm rot="5400000">
            <a:off x="3887924" y="3212976"/>
            <a:ext cx="720080" cy="1512168"/>
          </a:xfrm>
          <a:prstGeom prst="down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2" grpId="0" animBg="1"/>
      <p:bldP spid="13" grpId="0" animBg="1"/>
      <p:bldP spid="1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Streaming Algorithms for Graph Problems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b="1" u="sng" dirty="0" smtClean="0"/>
              <a:t>Streaming for Graph Problems</a:t>
            </a:r>
          </a:p>
          <a:p>
            <a:r>
              <a:rPr lang="en-US" dirty="0" smtClean="0"/>
              <a:t>The stream consists of the edges of the graph.</a:t>
            </a:r>
          </a:p>
          <a:p>
            <a:r>
              <a:rPr lang="en-US" dirty="0" smtClean="0"/>
              <a:t>Allows </a:t>
            </a:r>
            <a:r>
              <a:rPr lang="en-US" i="1" dirty="0" smtClean="0"/>
              <a:t>O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dirty="0" smtClean="0"/>
              <a:t> </a:t>
            </a:r>
            <a:r>
              <a:rPr lang="en-US" dirty="0" err="1" smtClean="0"/>
              <a:t>polylog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dirty="0" smtClean="0"/>
              <a:t>)) space.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u="sng" dirty="0" smtClean="0"/>
              <a:t>(Trivial) Algorithm for Counting Connected Components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Initially each node is an independent connected component.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For each edge </a:t>
            </a:r>
            <a:r>
              <a:rPr lang="en-US" i="1" dirty="0" smtClean="0"/>
              <a:t>e</a:t>
            </a:r>
            <a:r>
              <a:rPr lang="en-US" dirty="0" smtClean="0"/>
              <a:t> that arrives, if the end points of </a:t>
            </a:r>
            <a:r>
              <a:rPr lang="en-US" i="1" dirty="0" smtClean="0"/>
              <a:t>e</a:t>
            </a:r>
            <a:r>
              <a:rPr lang="en-US" dirty="0" smtClean="0"/>
              <a:t> belong to different connected component, merge these connected components.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25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7452320" y="404664"/>
            <a:ext cx="1224136" cy="1057890"/>
            <a:chOff x="5300464" y="4013448"/>
            <a:chExt cx="3429024" cy="2786082"/>
          </a:xfrm>
        </p:grpSpPr>
        <p:sp>
          <p:nvSpPr>
            <p:cNvPr id="6" name="Oval 5"/>
            <p:cNvSpPr/>
            <p:nvPr/>
          </p:nvSpPr>
          <p:spPr>
            <a:xfrm>
              <a:off x="6872100" y="5727960"/>
              <a:ext cx="285752" cy="285752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6157720" y="5156456"/>
              <a:ext cx="285752" cy="285752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Connector 7"/>
            <p:cNvCxnSpPr>
              <a:stCxn id="7" idx="5"/>
              <a:endCxn id="6" idx="1"/>
            </p:cNvCxnSpPr>
            <p:nvPr/>
          </p:nvCxnSpPr>
          <p:spPr>
            <a:xfrm rot="16200000" flipH="1">
              <a:off x="6473063" y="5328923"/>
              <a:ext cx="369446" cy="51232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Oval 8"/>
            <p:cNvSpPr/>
            <p:nvPr/>
          </p:nvSpPr>
          <p:spPr>
            <a:xfrm>
              <a:off x="6872100" y="4584952"/>
              <a:ext cx="285752" cy="285752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Connector 9"/>
            <p:cNvCxnSpPr>
              <a:stCxn id="9" idx="4"/>
              <a:endCxn id="6" idx="0"/>
            </p:cNvCxnSpPr>
            <p:nvPr/>
          </p:nvCxnSpPr>
          <p:spPr>
            <a:xfrm rot="5400000">
              <a:off x="6586348" y="5299332"/>
              <a:ext cx="85725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>
              <a:stCxn id="9" idx="3"/>
              <a:endCxn id="7" idx="7"/>
            </p:cNvCxnSpPr>
            <p:nvPr/>
          </p:nvCxnSpPr>
          <p:spPr>
            <a:xfrm rot="5400000">
              <a:off x="6473063" y="4757419"/>
              <a:ext cx="369446" cy="51232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Oval 11"/>
            <p:cNvSpPr/>
            <p:nvPr/>
          </p:nvSpPr>
          <p:spPr>
            <a:xfrm>
              <a:off x="6157720" y="6513778"/>
              <a:ext cx="285752" cy="285752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Connector 12"/>
            <p:cNvCxnSpPr>
              <a:stCxn id="12" idx="7"/>
              <a:endCxn id="6" idx="3"/>
            </p:cNvCxnSpPr>
            <p:nvPr/>
          </p:nvCxnSpPr>
          <p:spPr>
            <a:xfrm rot="5400000" flipH="1" flipV="1">
              <a:off x="6365906" y="6007584"/>
              <a:ext cx="583760" cy="51232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Oval 13"/>
            <p:cNvSpPr/>
            <p:nvPr/>
          </p:nvSpPr>
          <p:spPr>
            <a:xfrm>
              <a:off x="6872100" y="6513778"/>
              <a:ext cx="285752" cy="285752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Connector 14"/>
            <p:cNvCxnSpPr>
              <a:stCxn id="12" idx="6"/>
              <a:endCxn id="14" idx="2"/>
            </p:cNvCxnSpPr>
            <p:nvPr/>
          </p:nvCxnSpPr>
          <p:spPr>
            <a:xfrm>
              <a:off x="6443472" y="6656654"/>
              <a:ext cx="42862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14" idx="0"/>
              <a:endCxn id="6" idx="4"/>
            </p:cNvCxnSpPr>
            <p:nvPr/>
          </p:nvCxnSpPr>
          <p:spPr>
            <a:xfrm rot="5400000" flipH="1" flipV="1">
              <a:off x="6764943" y="6263745"/>
              <a:ext cx="50006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Oval 16"/>
            <p:cNvSpPr/>
            <p:nvPr/>
          </p:nvSpPr>
          <p:spPr>
            <a:xfrm>
              <a:off x="5300464" y="5799398"/>
              <a:ext cx="285752" cy="285752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" name="Straight Connector 17"/>
            <p:cNvCxnSpPr>
              <a:stCxn id="17" idx="7"/>
              <a:endCxn id="7" idx="3"/>
            </p:cNvCxnSpPr>
            <p:nvPr/>
          </p:nvCxnSpPr>
          <p:spPr>
            <a:xfrm rot="5400000" flipH="1" flipV="1">
              <a:off x="5651526" y="5293204"/>
              <a:ext cx="440884" cy="65519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17" idx="5"/>
              <a:endCxn id="12" idx="1"/>
            </p:cNvCxnSpPr>
            <p:nvPr/>
          </p:nvCxnSpPr>
          <p:spPr>
            <a:xfrm rot="16200000" flipH="1">
              <a:off x="5615807" y="5971865"/>
              <a:ext cx="512322" cy="65519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Oval 19"/>
            <p:cNvSpPr/>
            <p:nvPr/>
          </p:nvSpPr>
          <p:spPr>
            <a:xfrm>
              <a:off x="5871968" y="4299200"/>
              <a:ext cx="285752" cy="285752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" name="Straight Connector 20"/>
            <p:cNvCxnSpPr>
              <a:stCxn id="20" idx="4"/>
              <a:endCxn id="7" idx="1"/>
            </p:cNvCxnSpPr>
            <p:nvPr/>
          </p:nvCxnSpPr>
          <p:spPr>
            <a:xfrm rot="16200000" flipH="1">
              <a:off x="5800530" y="4799265"/>
              <a:ext cx="613351" cy="18472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9" idx="2"/>
              <a:endCxn id="20" idx="6"/>
            </p:cNvCxnSpPr>
            <p:nvPr/>
          </p:nvCxnSpPr>
          <p:spPr>
            <a:xfrm rot="10800000">
              <a:off x="6157720" y="4442076"/>
              <a:ext cx="714380" cy="28575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Oval 22"/>
            <p:cNvSpPr/>
            <p:nvPr/>
          </p:nvSpPr>
          <p:spPr>
            <a:xfrm>
              <a:off x="7729356" y="5156456"/>
              <a:ext cx="285752" cy="285752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" name="Straight Connector 23"/>
            <p:cNvCxnSpPr>
              <a:stCxn id="9" idx="5"/>
              <a:endCxn id="23" idx="1"/>
            </p:cNvCxnSpPr>
            <p:nvPr/>
          </p:nvCxnSpPr>
          <p:spPr>
            <a:xfrm rot="16200000" flipH="1">
              <a:off x="7258881" y="4685981"/>
              <a:ext cx="369446" cy="65519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Oval 24"/>
            <p:cNvSpPr/>
            <p:nvPr/>
          </p:nvSpPr>
          <p:spPr>
            <a:xfrm>
              <a:off x="7872232" y="4013448"/>
              <a:ext cx="285752" cy="285752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6" name="Straight Connector 25"/>
            <p:cNvCxnSpPr>
              <a:stCxn id="20" idx="7"/>
              <a:endCxn id="25" idx="2"/>
            </p:cNvCxnSpPr>
            <p:nvPr/>
          </p:nvCxnSpPr>
          <p:spPr>
            <a:xfrm rot="5400000" flipH="1" flipV="1">
              <a:off x="6901691" y="3370507"/>
              <a:ext cx="184723" cy="175635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stCxn id="23" idx="0"/>
              <a:endCxn id="25" idx="4"/>
            </p:cNvCxnSpPr>
            <p:nvPr/>
          </p:nvCxnSpPr>
          <p:spPr>
            <a:xfrm rot="5400000" flipH="1" flipV="1">
              <a:off x="7515042" y="4656390"/>
              <a:ext cx="857256" cy="14287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Oval 27"/>
            <p:cNvSpPr/>
            <p:nvPr/>
          </p:nvSpPr>
          <p:spPr>
            <a:xfrm>
              <a:off x="7729356" y="6156588"/>
              <a:ext cx="285752" cy="285752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9" name="Straight Connector 28"/>
            <p:cNvCxnSpPr>
              <a:stCxn id="23" idx="4"/>
              <a:endCxn id="28" idx="0"/>
            </p:cNvCxnSpPr>
            <p:nvPr/>
          </p:nvCxnSpPr>
          <p:spPr>
            <a:xfrm rot="5400000">
              <a:off x="7515042" y="5799398"/>
              <a:ext cx="71438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>
              <a:stCxn id="14" idx="6"/>
              <a:endCxn id="28" idx="3"/>
            </p:cNvCxnSpPr>
            <p:nvPr/>
          </p:nvCxnSpPr>
          <p:spPr>
            <a:xfrm flipV="1">
              <a:off x="7157852" y="6400493"/>
              <a:ext cx="613351" cy="25616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Oval 30"/>
            <p:cNvSpPr/>
            <p:nvPr/>
          </p:nvSpPr>
          <p:spPr>
            <a:xfrm>
              <a:off x="8443736" y="5227894"/>
              <a:ext cx="285752" cy="285752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2" name="Straight Connector 31"/>
            <p:cNvCxnSpPr>
              <a:stCxn id="31" idx="1"/>
              <a:endCxn id="25" idx="5"/>
            </p:cNvCxnSpPr>
            <p:nvPr/>
          </p:nvCxnSpPr>
          <p:spPr>
            <a:xfrm rot="16200000" flipV="1">
              <a:off x="7794666" y="4578824"/>
              <a:ext cx="1012388" cy="36944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stCxn id="31" idx="2"/>
              <a:endCxn id="23" idx="6"/>
            </p:cNvCxnSpPr>
            <p:nvPr/>
          </p:nvCxnSpPr>
          <p:spPr>
            <a:xfrm rot="10800000">
              <a:off x="8015108" y="5299332"/>
              <a:ext cx="428628" cy="7143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>
              <a:stCxn id="31" idx="4"/>
              <a:endCxn id="28" idx="7"/>
            </p:cNvCxnSpPr>
            <p:nvPr/>
          </p:nvCxnSpPr>
          <p:spPr>
            <a:xfrm rot="5400000">
              <a:off x="7937543" y="5549365"/>
              <a:ext cx="684789" cy="61335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Cloud Callout 34"/>
          <p:cNvSpPr/>
          <p:nvPr/>
        </p:nvSpPr>
        <p:spPr>
          <a:xfrm>
            <a:off x="3419872" y="3212976"/>
            <a:ext cx="4896544" cy="936104"/>
          </a:xfrm>
          <a:prstGeom prst="cloudCallout">
            <a:avLst>
              <a:gd name="adj1" fmla="val -39058"/>
              <a:gd name="adj2" fmla="val -76706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Sublinear</a:t>
            </a:r>
            <a:r>
              <a:rPr lang="en-US" dirty="0" smtClean="0"/>
              <a:t> in the length of the stream which can be </a:t>
            </a:r>
            <a:r>
              <a:rPr lang="el-GR" i="1" dirty="0" smtClean="0"/>
              <a:t>ϴ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baseline="30000" dirty="0" smtClean="0"/>
              <a:t>2</a:t>
            </a:r>
            <a:r>
              <a:rPr lang="en-US" dirty="0" smtClean="0"/>
              <a:t>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5" grpId="1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Oval 99"/>
          <p:cNvSpPr/>
          <p:nvPr/>
        </p:nvSpPr>
        <p:spPr>
          <a:xfrm rot="16959857">
            <a:off x="4814803" y="2225348"/>
            <a:ext cx="1388230" cy="1313404"/>
          </a:xfrm>
          <a:prstGeom prst="ellipse">
            <a:avLst/>
          </a:prstGeom>
          <a:solidFill>
            <a:srgbClr val="B65931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/>
          <p:nvPr/>
        </p:nvSpPr>
        <p:spPr>
          <a:xfrm rot="18339220">
            <a:off x="3124922" y="2583889"/>
            <a:ext cx="1778685" cy="1337526"/>
          </a:xfrm>
          <a:prstGeom prst="ellipse">
            <a:avLst/>
          </a:prstGeom>
          <a:solidFill>
            <a:srgbClr val="4F81BD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/>
          <p:nvPr/>
        </p:nvSpPr>
        <p:spPr>
          <a:xfrm rot="21006668">
            <a:off x="3311099" y="3319023"/>
            <a:ext cx="1280066" cy="521151"/>
          </a:xfrm>
          <a:prstGeom prst="ellipse">
            <a:avLst/>
          </a:prstGeom>
          <a:solidFill>
            <a:srgbClr val="00B0F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/>
          <p:nvPr/>
        </p:nvSpPr>
        <p:spPr>
          <a:xfrm rot="18592176">
            <a:off x="4849001" y="2603137"/>
            <a:ext cx="1388230" cy="620519"/>
          </a:xfrm>
          <a:prstGeom prst="ellipse">
            <a:avLst/>
          </a:prstGeom>
          <a:solidFill>
            <a:srgbClr val="B65931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 rot="20079087">
            <a:off x="3444934" y="2456015"/>
            <a:ext cx="1280066" cy="739817"/>
          </a:xfrm>
          <a:prstGeom prst="ellipse">
            <a:avLst/>
          </a:prstGeom>
          <a:solidFill>
            <a:srgbClr val="4F81BD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Algorithm for Counting Connected Components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u="sng" dirty="0" smtClean="0"/>
              <a:t>Example</a:t>
            </a:r>
          </a:p>
          <a:p>
            <a:pPr>
              <a:buNone/>
            </a:pPr>
            <a:endParaRPr lang="en-US" b="1" u="sng" dirty="0" smtClean="0"/>
          </a:p>
          <a:p>
            <a:pPr>
              <a:buNone/>
            </a:pPr>
            <a:endParaRPr lang="en-US" b="1" u="sng" dirty="0" smtClean="0"/>
          </a:p>
          <a:p>
            <a:pPr>
              <a:buNone/>
            </a:pPr>
            <a:endParaRPr lang="en-US" b="1" u="sng" dirty="0" smtClean="0"/>
          </a:p>
          <a:p>
            <a:pPr>
              <a:buNone/>
            </a:pPr>
            <a:r>
              <a:rPr lang="en-US" b="1" u="sng" dirty="0" smtClean="0"/>
              <a:t>Analysis</a:t>
            </a:r>
          </a:p>
          <a:p>
            <a:r>
              <a:rPr lang="en-US" dirty="0" smtClean="0"/>
              <a:t>Space complexity: </a:t>
            </a:r>
            <a:r>
              <a:rPr lang="en-US" i="1" dirty="0" smtClean="0"/>
              <a:t>O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dirty="0" smtClean="0"/>
              <a:t> log </a:t>
            </a:r>
            <a:r>
              <a:rPr lang="en-US" i="1" dirty="0" smtClean="0"/>
              <a:t>n</a:t>
            </a:r>
            <a:r>
              <a:rPr lang="en-US" dirty="0" smtClean="0"/>
              <a:t>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26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7452320" y="404664"/>
            <a:ext cx="1224136" cy="1057890"/>
            <a:chOff x="5300464" y="4013448"/>
            <a:chExt cx="3429024" cy="2786082"/>
          </a:xfrm>
        </p:grpSpPr>
        <p:sp>
          <p:nvSpPr>
            <p:cNvPr id="6" name="Oval 5"/>
            <p:cNvSpPr/>
            <p:nvPr/>
          </p:nvSpPr>
          <p:spPr>
            <a:xfrm>
              <a:off x="6872100" y="5727960"/>
              <a:ext cx="285752" cy="285752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6157720" y="5156456"/>
              <a:ext cx="285752" cy="285752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Connector 7"/>
            <p:cNvCxnSpPr>
              <a:stCxn id="7" idx="5"/>
              <a:endCxn id="6" idx="1"/>
            </p:cNvCxnSpPr>
            <p:nvPr/>
          </p:nvCxnSpPr>
          <p:spPr>
            <a:xfrm rot="16200000" flipH="1">
              <a:off x="6473063" y="5328923"/>
              <a:ext cx="369446" cy="51232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Oval 8"/>
            <p:cNvSpPr/>
            <p:nvPr/>
          </p:nvSpPr>
          <p:spPr>
            <a:xfrm>
              <a:off x="6872100" y="4584952"/>
              <a:ext cx="285752" cy="285752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Connector 9"/>
            <p:cNvCxnSpPr>
              <a:stCxn id="9" idx="4"/>
              <a:endCxn id="6" idx="0"/>
            </p:cNvCxnSpPr>
            <p:nvPr/>
          </p:nvCxnSpPr>
          <p:spPr>
            <a:xfrm rot="5400000">
              <a:off x="6586348" y="5299332"/>
              <a:ext cx="85725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>
              <a:stCxn id="9" idx="3"/>
              <a:endCxn id="7" idx="7"/>
            </p:cNvCxnSpPr>
            <p:nvPr/>
          </p:nvCxnSpPr>
          <p:spPr>
            <a:xfrm rot="5400000">
              <a:off x="6473063" y="4757419"/>
              <a:ext cx="369446" cy="51232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Oval 11"/>
            <p:cNvSpPr/>
            <p:nvPr/>
          </p:nvSpPr>
          <p:spPr>
            <a:xfrm>
              <a:off x="6157720" y="6513778"/>
              <a:ext cx="285752" cy="285752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Connector 12"/>
            <p:cNvCxnSpPr>
              <a:stCxn id="12" idx="7"/>
              <a:endCxn id="6" idx="3"/>
            </p:cNvCxnSpPr>
            <p:nvPr/>
          </p:nvCxnSpPr>
          <p:spPr>
            <a:xfrm rot="5400000" flipH="1" flipV="1">
              <a:off x="6365906" y="6007584"/>
              <a:ext cx="583760" cy="51232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Oval 13"/>
            <p:cNvSpPr/>
            <p:nvPr/>
          </p:nvSpPr>
          <p:spPr>
            <a:xfrm>
              <a:off x="6872100" y="6513778"/>
              <a:ext cx="285752" cy="285752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Connector 14"/>
            <p:cNvCxnSpPr>
              <a:stCxn id="12" idx="6"/>
              <a:endCxn id="14" idx="2"/>
            </p:cNvCxnSpPr>
            <p:nvPr/>
          </p:nvCxnSpPr>
          <p:spPr>
            <a:xfrm>
              <a:off x="6443472" y="6656654"/>
              <a:ext cx="42862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14" idx="0"/>
              <a:endCxn id="6" idx="4"/>
            </p:cNvCxnSpPr>
            <p:nvPr/>
          </p:nvCxnSpPr>
          <p:spPr>
            <a:xfrm rot="5400000" flipH="1" flipV="1">
              <a:off x="6764943" y="6263745"/>
              <a:ext cx="50006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Oval 16"/>
            <p:cNvSpPr/>
            <p:nvPr/>
          </p:nvSpPr>
          <p:spPr>
            <a:xfrm>
              <a:off x="5300464" y="5799398"/>
              <a:ext cx="285752" cy="285752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" name="Straight Connector 17"/>
            <p:cNvCxnSpPr>
              <a:stCxn id="17" idx="7"/>
              <a:endCxn id="7" idx="3"/>
            </p:cNvCxnSpPr>
            <p:nvPr/>
          </p:nvCxnSpPr>
          <p:spPr>
            <a:xfrm rot="5400000" flipH="1" flipV="1">
              <a:off x="5651526" y="5293204"/>
              <a:ext cx="440884" cy="65519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17" idx="5"/>
              <a:endCxn id="12" idx="1"/>
            </p:cNvCxnSpPr>
            <p:nvPr/>
          </p:nvCxnSpPr>
          <p:spPr>
            <a:xfrm rot="16200000" flipH="1">
              <a:off x="5615807" y="5971865"/>
              <a:ext cx="512322" cy="65519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Oval 19"/>
            <p:cNvSpPr/>
            <p:nvPr/>
          </p:nvSpPr>
          <p:spPr>
            <a:xfrm>
              <a:off x="5871968" y="4299200"/>
              <a:ext cx="285752" cy="285752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" name="Straight Connector 20"/>
            <p:cNvCxnSpPr>
              <a:stCxn id="20" idx="4"/>
              <a:endCxn id="7" idx="1"/>
            </p:cNvCxnSpPr>
            <p:nvPr/>
          </p:nvCxnSpPr>
          <p:spPr>
            <a:xfrm rot="16200000" flipH="1">
              <a:off x="5800530" y="4799265"/>
              <a:ext cx="613351" cy="18472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9" idx="2"/>
              <a:endCxn id="20" idx="6"/>
            </p:cNvCxnSpPr>
            <p:nvPr/>
          </p:nvCxnSpPr>
          <p:spPr>
            <a:xfrm rot="10800000">
              <a:off x="6157720" y="4442076"/>
              <a:ext cx="714380" cy="28575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Oval 22"/>
            <p:cNvSpPr/>
            <p:nvPr/>
          </p:nvSpPr>
          <p:spPr>
            <a:xfrm>
              <a:off x="7729356" y="5156456"/>
              <a:ext cx="285752" cy="285752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" name="Straight Connector 23"/>
            <p:cNvCxnSpPr>
              <a:stCxn id="9" idx="5"/>
              <a:endCxn id="23" idx="1"/>
            </p:cNvCxnSpPr>
            <p:nvPr/>
          </p:nvCxnSpPr>
          <p:spPr>
            <a:xfrm rot="16200000" flipH="1">
              <a:off x="7258881" y="4685981"/>
              <a:ext cx="369446" cy="65519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Oval 24"/>
            <p:cNvSpPr/>
            <p:nvPr/>
          </p:nvSpPr>
          <p:spPr>
            <a:xfrm>
              <a:off x="7872232" y="4013448"/>
              <a:ext cx="285752" cy="285752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6" name="Straight Connector 25"/>
            <p:cNvCxnSpPr>
              <a:stCxn id="20" idx="7"/>
              <a:endCxn id="25" idx="2"/>
            </p:cNvCxnSpPr>
            <p:nvPr/>
          </p:nvCxnSpPr>
          <p:spPr>
            <a:xfrm rot="5400000" flipH="1" flipV="1">
              <a:off x="6901691" y="3370507"/>
              <a:ext cx="184723" cy="175635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stCxn id="23" idx="0"/>
              <a:endCxn id="25" idx="4"/>
            </p:cNvCxnSpPr>
            <p:nvPr/>
          </p:nvCxnSpPr>
          <p:spPr>
            <a:xfrm rot="5400000" flipH="1" flipV="1">
              <a:off x="7515042" y="4656390"/>
              <a:ext cx="857256" cy="14287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Oval 27"/>
            <p:cNvSpPr/>
            <p:nvPr/>
          </p:nvSpPr>
          <p:spPr>
            <a:xfrm>
              <a:off x="7729356" y="6156588"/>
              <a:ext cx="285752" cy="285752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9" name="Straight Connector 28"/>
            <p:cNvCxnSpPr>
              <a:stCxn id="23" idx="4"/>
              <a:endCxn id="28" idx="0"/>
            </p:cNvCxnSpPr>
            <p:nvPr/>
          </p:nvCxnSpPr>
          <p:spPr>
            <a:xfrm rot="5400000">
              <a:off x="7515042" y="5799398"/>
              <a:ext cx="71438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>
              <a:stCxn id="14" idx="6"/>
              <a:endCxn id="28" idx="3"/>
            </p:cNvCxnSpPr>
            <p:nvPr/>
          </p:nvCxnSpPr>
          <p:spPr>
            <a:xfrm flipV="1">
              <a:off x="7157852" y="6400493"/>
              <a:ext cx="613351" cy="25616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Oval 30"/>
            <p:cNvSpPr/>
            <p:nvPr/>
          </p:nvSpPr>
          <p:spPr>
            <a:xfrm>
              <a:off x="8443736" y="5227894"/>
              <a:ext cx="285752" cy="285752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2" name="Straight Connector 31"/>
            <p:cNvCxnSpPr>
              <a:stCxn id="31" idx="1"/>
              <a:endCxn id="25" idx="5"/>
            </p:cNvCxnSpPr>
            <p:nvPr/>
          </p:nvCxnSpPr>
          <p:spPr>
            <a:xfrm rot="16200000" flipV="1">
              <a:off x="7794666" y="4578824"/>
              <a:ext cx="1012388" cy="36944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stCxn id="31" idx="2"/>
              <a:endCxn id="23" idx="6"/>
            </p:cNvCxnSpPr>
            <p:nvPr/>
          </p:nvCxnSpPr>
          <p:spPr>
            <a:xfrm rot="10800000">
              <a:off x="8015108" y="5299332"/>
              <a:ext cx="428628" cy="7143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>
              <a:stCxn id="31" idx="4"/>
              <a:endCxn id="28" idx="7"/>
            </p:cNvCxnSpPr>
            <p:nvPr/>
          </p:nvCxnSpPr>
          <p:spPr>
            <a:xfrm rot="5400000">
              <a:off x="7937543" y="5549365"/>
              <a:ext cx="684789" cy="61335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Cloud Callout 34"/>
          <p:cNvSpPr/>
          <p:nvPr/>
        </p:nvSpPr>
        <p:spPr>
          <a:xfrm>
            <a:off x="539552" y="5373216"/>
            <a:ext cx="8208912" cy="1080120"/>
          </a:xfrm>
          <a:prstGeom prst="cloudCallout">
            <a:avLst>
              <a:gd name="adj1" fmla="val -1121"/>
              <a:gd name="adj2" fmla="val -82563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dirty="0" smtClean="0"/>
              <a:t>It is enough to maintain </a:t>
            </a:r>
            <a:r>
              <a:rPr lang="en-US" sz="2200" dirty="0" smtClean="0"/>
              <a:t>the list </a:t>
            </a:r>
            <a:r>
              <a:rPr lang="en-US" sz="2200" dirty="0" smtClean="0"/>
              <a:t>of nodes in each connected component.</a:t>
            </a:r>
            <a:endParaRPr lang="en-US" sz="2200" dirty="0"/>
          </a:p>
        </p:txBody>
      </p:sp>
      <p:cxnSp>
        <p:nvCxnSpPr>
          <p:cNvPr id="39" name="Straight Connector 38"/>
          <p:cNvCxnSpPr>
            <a:stCxn id="38" idx="5"/>
            <a:endCxn id="37" idx="1"/>
          </p:cNvCxnSpPr>
          <p:nvPr/>
        </p:nvCxnSpPr>
        <p:spPr>
          <a:xfrm>
            <a:off x="3838136" y="3143480"/>
            <a:ext cx="462326" cy="284060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40" idx="4"/>
            <a:endCxn id="37" idx="0"/>
          </p:cNvCxnSpPr>
          <p:nvPr/>
        </p:nvCxnSpPr>
        <p:spPr>
          <a:xfrm flipH="1">
            <a:off x="4390983" y="2760006"/>
            <a:ext cx="998" cy="630220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40" idx="3"/>
            <a:endCxn id="38" idx="7"/>
          </p:cNvCxnSpPr>
          <p:nvPr/>
        </p:nvCxnSpPr>
        <p:spPr>
          <a:xfrm flipH="1">
            <a:off x="3838136" y="2722511"/>
            <a:ext cx="462617" cy="239927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51" idx="6"/>
            <a:endCxn id="37" idx="2"/>
          </p:cNvCxnSpPr>
          <p:nvPr/>
        </p:nvCxnSpPr>
        <p:spPr>
          <a:xfrm flipV="1">
            <a:off x="3677901" y="3517625"/>
            <a:ext cx="585066" cy="111399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54" idx="4"/>
            <a:endCxn id="59" idx="0"/>
          </p:cNvCxnSpPr>
          <p:nvPr/>
        </p:nvCxnSpPr>
        <p:spPr>
          <a:xfrm>
            <a:off x="5205071" y="2604912"/>
            <a:ext cx="0" cy="519439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8" name="Group 67"/>
          <p:cNvGrpSpPr/>
          <p:nvPr/>
        </p:nvGrpSpPr>
        <p:grpSpPr>
          <a:xfrm>
            <a:off x="3419872" y="2348880"/>
            <a:ext cx="2559284" cy="1408160"/>
            <a:chOff x="3419872" y="2348880"/>
            <a:chExt cx="2559284" cy="1408160"/>
          </a:xfrm>
        </p:grpSpPr>
        <p:sp>
          <p:nvSpPr>
            <p:cNvPr id="37" name="Oval 36"/>
            <p:cNvSpPr/>
            <p:nvPr/>
          </p:nvSpPr>
          <p:spPr>
            <a:xfrm>
              <a:off x="4262967" y="3390226"/>
              <a:ext cx="256032" cy="254797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3617894" y="2924943"/>
              <a:ext cx="258029" cy="256032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4262966" y="2503974"/>
              <a:ext cx="258029" cy="256032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3419872" y="3501008"/>
              <a:ext cx="258029" cy="256032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/>
            <p:cNvSpPr/>
            <p:nvPr/>
          </p:nvSpPr>
          <p:spPr>
            <a:xfrm>
              <a:off x="5076056" y="2348880"/>
              <a:ext cx="258029" cy="256032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Oval 58"/>
            <p:cNvSpPr/>
            <p:nvPr/>
          </p:nvSpPr>
          <p:spPr>
            <a:xfrm>
              <a:off x="5076056" y="3124351"/>
              <a:ext cx="258029" cy="256032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/>
            <p:cNvSpPr/>
            <p:nvPr/>
          </p:nvSpPr>
          <p:spPr>
            <a:xfrm>
              <a:off x="5721127" y="2404271"/>
              <a:ext cx="258029" cy="256032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65" name="Straight Connector 64"/>
          <p:cNvCxnSpPr>
            <a:stCxn id="62" idx="4"/>
            <a:endCxn id="59" idx="7"/>
          </p:cNvCxnSpPr>
          <p:nvPr/>
        </p:nvCxnSpPr>
        <p:spPr>
          <a:xfrm flipH="1">
            <a:off x="5296298" y="2660303"/>
            <a:ext cx="553844" cy="501543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8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00"/>
                            </p:stCondLst>
                            <p:childTnLst>
                              <p:par>
                                <p:cTn id="8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 animBg="1"/>
      <p:bldP spid="99" grpId="0" animBg="1"/>
      <p:bldP spid="98" grpId="0" animBg="1"/>
      <p:bldP spid="98" grpId="1" animBg="1"/>
      <p:bldP spid="97" grpId="0" animBg="1"/>
      <p:bldP spid="97" grpId="1" animBg="1"/>
      <p:bldP spid="69" grpId="0" animBg="1"/>
      <p:bldP spid="69" grpId="1" animBg="1"/>
      <p:bldP spid="3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72815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u="sng" dirty="0" smtClean="0"/>
              <a:t>Immediate Application</a:t>
            </a:r>
          </a:p>
          <a:p>
            <a:pPr>
              <a:buNone/>
            </a:pPr>
            <a:r>
              <a:rPr lang="en-US" dirty="0" smtClean="0"/>
              <a:t>Determining whether a graph is connected.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u="sng" dirty="0" smtClean="0"/>
              <a:t>More Interesting Application</a:t>
            </a:r>
          </a:p>
          <a:p>
            <a:pPr>
              <a:buNone/>
            </a:pPr>
            <a:r>
              <a:rPr lang="en-US" dirty="0" smtClean="0"/>
              <a:t>Determining whether a graph is bipartite.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27</a:t>
            </a:fld>
            <a:endParaRPr lang="en-US" dirty="0"/>
          </a:p>
        </p:txBody>
      </p:sp>
      <p:pic>
        <p:nvPicPr>
          <p:cNvPr id="5" name="Picture 1" descr="C:\Documents and Settings\moranfe\My Documents\My Pictures\Microsoft Clip Organizer\j038259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6336" y="332656"/>
            <a:ext cx="1184176" cy="1184176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467544" y="3836655"/>
            <a:ext cx="396044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500" b="1" u="sng" dirty="0" smtClean="0"/>
              <a:t>Algorithm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500" dirty="0" smtClean="0"/>
              <a:t>Let </a:t>
            </a:r>
            <a:r>
              <a:rPr lang="en-US" sz="2500" i="1" dirty="0" smtClean="0"/>
              <a:t>n</a:t>
            </a:r>
            <a:r>
              <a:rPr lang="en-US" sz="2500" baseline="-25000" dirty="0" smtClean="0"/>
              <a:t>1</a:t>
            </a:r>
            <a:r>
              <a:rPr lang="en-US" sz="2500" dirty="0" smtClean="0"/>
              <a:t> and </a:t>
            </a:r>
            <a:r>
              <a:rPr lang="en-US" sz="2500" i="1" dirty="0" smtClean="0"/>
              <a:t>n</a:t>
            </a:r>
            <a:r>
              <a:rPr lang="en-US" sz="2500" i="1" baseline="-25000" dirty="0" smtClean="0"/>
              <a:t>2</a:t>
            </a:r>
            <a:r>
              <a:rPr lang="en-US" sz="2500" i="1" dirty="0" smtClean="0"/>
              <a:t> </a:t>
            </a:r>
            <a:r>
              <a:rPr lang="en-US" sz="2500" dirty="0" smtClean="0"/>
              <a:t>be the number of connected components in </a:t>
            </a:r>
            <a:r>
              <a:rPr lang="en-US" sz="2500" i="1" dirty="0" smtClean="0"/>
              <a:t>G</a:t>
            </a:r>
            <a:r>
              <a:rPr lang="en-US" sz="2500" dirty="0" smtClean="0"/>
              <a:t> and </a:t>
            </a:r>
            <a:r>
              <a:rPr lang="en-US" sz="2500" i="1" dirty="0" smtClean="0"/>
              <a:t>G</a:t>
            </a:r>
            <a:r>
              <a:rPr lang="en-US" sz="2500" baseline="-25000" dirty="0" smtClean="0"/>
              <a:t>2</a:t>
            </a:r>
            <a:r>
              <a:rPr lang="en-US" sz="25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500" i="1" dirty="0" smtClean="0"/>
              <a:t>G</a:t>
            </a:r>
            <a:r>
              <a:rPr lang="en-US" sz="2500" dirty="0" smtClean="0"/>
              <a:t> is bipartite if and only if 2</a:t>
            </a:r>
            <a:r>
              <a:rPr lang="en-US" sz="2500" i="1" dirty="0" smtClean="0"/>
              <a:t>n</a:t>
            </a:r>
            <a:r>
              <a:rPr lang="en-US" sz="2500" baseline="-25000" dirty="0" smtClean="0"/>
              <a:t>1</a:t>
            </a:r>
            <a:r>
              <a:rPr lang="en-US" sz="2500" dirty="0" smtClean="0"/>
              <a:t> = </a:t>
            </a:r>
            <a:r>
              <a:rPr lang="en-US" sz="2500" i="1" dirty="0" smtClean="0"/>
              <a:t>n</a:t>
            </a:r>
            <a:r>
              <a:rPr lang="en-US" sz="2500" baseline="-25000" dirty="0" smtClean="0"/>
              <a:t>2</a:t>
            </a:r>
            <a:r>
              <a:rPr lang="en-US" sz="2500" dirty="0" smtClean="0"/>
              <a:t>.</a:t>
            </a:r>
            <a:endParaRPr lang="en-US" sz="2500" i="1" dirty="0" smtClean="0"/>
          </a:p>
        </p:txBody>
      </p:sp>
      <p:sp>
        <p:nvSpPr>
          <p:cNvPr id="11" name="Right Arrow 10"/>
          <p:cNvSpPr/>
          <p:nvPr/>
        </p:nvSpPr>
        <p:spPr>
          <a:xfrm>
            <a:off x="6012160" y="4941168"/>
            <a:ext cx="576064" cy="576064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" name="Group 29"/>
          <p:cNvGrpSpPr/>
          <p:nvPr/>
        </p:nvGrpSpPr>
        <p:grpSpPr>
          <a:xfrm>
            <a:off x="7327585" y="4744425"/>
            <a:ext cx="537502" cy="1041558"/>
            <a:chOff x="7327585" y="4744425"/>
            <a:chExt cx="537502" cy="1041558"/>
          </a:xfrm>
        </p:grpSpPr>
        <p:cxnSp>
          <p:nvCxnSpPr>
            <p:cNvPr id="18" name="Straight Connector 17"/>
            <p:cNvCxnSpPr>
              <a:stCxn id="16" idx="5"/>
              <a:endCxn id="20" idx="1"/>
            </p:cNvCxnSpPr>
            <p:nvPr/>
          </p:nvCxnSpPr>
          <p:spPr>
            <a:xfrm>
              <a:off x="7327585" y="4744425"/>
              <a:ext cx="537502" cy="104155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19" idx="3"/>
              <a:endCxn id="17" idx="7"/>
            </p:cNvCxnSpPr>
            <p:nvPr/>
          </p:nvCxnSpPr>
          <p:spPr>
            <a:xfrm flipH="1">
              <a:off x="7327585" y="4744425"/>
              <a:ext cx="537502" cy="104155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/>
          <p:cNvGrpSpPr/>
          <p:nvPr/>
        </p:nvGrpSpPr>
        <p:grpSpPr>
          <a:xfrm>
            <a:off x="5273490" y="3933056"/>
            <a:ext cx="378630" cy="2160240"/>
            <a:chOff x="5273490" y="3933056"/>
            <a:chExt cx="378630" cy="2160240"/>
          </a:xfrm>
        </p:grpSpPr>
        <p:sp>
          <p:nvSpPr>
            <p:cNvPr id="7" name="Oval 6"/>
            <p:cNvSpPr/>
            <p:nvPr/>
          </p:nvSpPr>
          <p:spPr>
            <a:xfrm>
              <a:off x="5292080" y="4437112"/>
              <a:ext cx="360040" cy="360040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/>
                <a:t>u</a:t>
              </a:r>
              <a:endParaRPr lang="en-US" i="1" baseline="-25000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5292080" y="5733256"/>
              <a:ext cx="360040" cy="360040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/>
                <a:t>v</a:t>
              </a:r>
              <a:endParaRPr lang="en-US" i="1" dirty="0"/>
            </a:p>
          </p:txBody>
        </p:sp>
        <p:cxnSp>
          <p:nvCxnSpPr>
            <p:cNvPr id="10" name="Straight Connector 9"/>
            <p:cNvCxnSpPr>
              <a:stCxn id="7" idx="4"/>
              <a:endCxn id="8" idx="0"/>
            </p:cNvCxnSpPr>
            <p:nvPr/>
          </p:nvCxnSpPr>
          <p:spPr>
            <a:xfrm>
              <a:off x="5472100" y="4797152"/>
              <a:ext cx="0" cy="93610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5273490" y="3933056"/>
              <a:ext cx="37863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u="sng" dirty="0" smtClean="0"/>
                <a:t>G</a:t>
              </a:r>
              <a:endParaRPr lang="en-US" sz="2400" i="1" u="sng" dirty="0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7020272" y="3933056"/>
            <a:ext cx="1152128" cy="2160240"/>
            <a:chOff x="7020272" y="3933056"/>
            <a:chExt cx="1152128" cy="2160240"/>
          </a:xfrm>
        </p:grpSpPr>
        <p:sp>
          <p:nvSpPr>
            <p:cNvPr id="16" name="Oval 15"/>
            <p:cNvSpPr/>
            <p:nvPr/>
          </p:nvSpPr>
          <p:spPr>
            <a:xfrm>
              <a:off x="7020272" y="4437112"/>
              <a:ext cx="360040" cy="360040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i="1" dirty="0" smtClean="0"/>
                <a:t>u</a:t>
              </a:r>
              <a:r>
                <a:rPr lang="en-US" baseline="-25000" dirty="0" smtClean="0"/>
                <a:t>1</a:t>
              </a:r>
              <a:endParaRPr lang="en-US" baseline="-25000" dirty="0"/>
            </a:p>
          </p:txBody>
        </p:sp>
        <p:sp>
          <p:nvSpPr>
            <p:cNvPr id="17" name="Oval 16"/>
            <p:cNvSpPr/>
            <p:nvPr/>
          </p:nvSpPr>
          <p:spPr>
            <a:xfrm>
              <a:off x="7020272" y="5733256"/>
              <a:ext cx="360040" cy="360040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i="1" dirty="0" smtClean="0"/>
                <a:t>v</a:t>
              </a:r>
              <a:r>
                <a:rPr lang="en-US" baseline="-25000" dirty="0" smtClean="0"/>
                <a:t>1</a:t>
              </a:r>
              <a:endParaRPr lang="en-US" baseline="-25000" dirty="0"/>
            </a:p>
          </p:txBody>
        </p:sp>
        <p:sp>
          <p:nvSpPr>
            <p:cNvPr id="19" name="Oval 18"/>
            <p:cNvSpPr/>
            <p:nvPr/>
          </p:nvSpPr>
          <p:spPr>
            <a:xfrm>
              <a:off x="7812360" y="4437112"/>
              <a:ext cx="360040" cy="360040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i="1" dirty="0" smtClean="0"/>
                <a:t>u</a:t>
              </a:r>
              <a:r>
                <a:rPr lang="en-US" baseline="-25000" dirty="0" smtClean="0"/>
                <a:t>2</a:t>
              </a:r>
              <a:endParaRPr lang="en-US" baseline="-25000" dirty="0"/>
            </a:p>
          </p:txBody>
        </p:sp>
        <p:sp>
          <p:nvSpPr>
            <p:cNvPr id="20" name="Oval 19"/>
            <p:cNvSpPr/>
            <p:nvPr/>
          </p:nvSpPr>
          <p:spPr>
            <a:xfrm>
              <a:off x="7812360" y="5733256"/>
              <a:ext cx="360040" cy="360040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i="1" dirty="0" smtClean="0"/>
                <a:t>v</a:t>
              </a:r>
              <a:r>
                <a:rPr lang="en-US" baseline="-25000" dirty="0" smtClean="0"/>
                <a:t>2</a:t>
              </a:r>
              <a:endParaRPr lang="en-US" baseline="-250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7380312" y="3933056"/>
              <a:ext cx="48282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u="sng" dirty="0" smtClean="0"/>
                <a:t>G</a:t>
              </a:r>
              <a:r>
                <a:rPr lang="en-US" sz="2400" u="sng" baseline="-25000" dirty="0" smtClean="0"/>
                <a:t>2</a:t>
              </a:r>
              <a:endParaRPr lang="en-US" sz="2400" u="sng" baseline="-250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9654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u="sng" dirty="0" smtClean="0"/>
              <a:t>Lemma</a:t>
            </a:r>
          </a:p>
          <a:p>
            <a:pPr marL="0" indent="0">
              <a:buNone/>
            </a:pPr>
            <a:r>
              <a:rPr lang="en-US" dirty="0" smtClean="0"/>
              <a:t>The copies of the nodes of a connected component </a:t>
            </a:r>
            <a:r>
              <a:rPr lang="en-US" i="1" dirty="0" smtClean="0"/>
              <a:t>C</a:t>
            </a:r>
            <a:r>
              <a:rPr lang="en-US" dirty="0" smtClean="0"/>
              <a:t> of </a:t>
            </a:r>
            <a:r>
              <a:rPr lang="en-US" i="1" dirty="0" smtClean="0"/>
              <a:t>G</a:t>
            </a:r>
            <a:r>
              <a:rPr lang="en-US" dirty="0" smtClean="0"/>
              <a:t> form:</a:t>
            </a:r>
          </a:p>
          <a:p>
            <a:r>
              <a:rPr lang="en-US" dirty="0" smtClean="0"/>
              <a:t>Two connected components of </a:t>
            </a:r>
            <a:r>
              <a:rPr lang="en-US" i="1" dirty="0" smtClean="0"/>
              <a:t>G</a:t>
            </a:r>
            <a:r>
              <a:rPr lang="en-US" baseline="-25000" dirty="0" smtClean="0"/>
              <a:t>2</a:t>
            </a:r>
            <a:r>
              <a:rPr lang="en-US" dirty="0" smtClean="0"/>
              <a:t> if </a:t>
            </a:r>
            <a:r>
              <a:rPr lang="en-US" i="1" dirty="0" smtClean="0"/>
              <a:t>C</a:t>
            </a:r>
            <a:r>
              <a:rPr lang="en-US" dirty="0" smtClean="0"/>
              <a:t> is bipartite.</a:t>
            </a:r>
          </a:p>
          <a:p>
            <a:r>
              <a:rPr lang="en-US" dirty="0" smtClean="0"/>
              <a:t>A single connected component of </a:t>
            </a:r>
            <a:r>
              <a:rPr lang="en-US" i="1" dirty="0" smtClean="0"/>
              <a:t>G</a:t>
            </a:r>
            <a:r>
              <a:rPr lang="en-US" baseline="-25000" dirty="0" smtClean="0"/>
              <a:t>2</a:t>
            </a:r>
            <a:r>
              <a:rPr lang="en-US" dirty="0" smtClean="0"/>
              <a:t> if </a:t>
            </a:r>
            <a:r>
              <a:rPr lang="en-US" i="1" dirty="0" smtClean="0"/>
              <a:t>C</a:t>
            </a:r>
            <a:r>
              <a:rPr lang="en-US" dirty="0" smtClean="0"/>
              <a:t> is not bipartite.</a:t>
            </a:r>
            <a:endParaRPr lang="en-US" baseline="-250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u="sng" dirty="0" smtClean="0"/>
              <a:t>Proof</a:t>
            </a:r>
          </a:p>
          <a:p>
            <a:r>
              <a:rPr lang="en-US" dirty="0" smtClean="0"/>
              <a:t>There is never a path in </a:t>
            </a:r>
            <a:r>
              <a:rPr lang="en-US" i="1" dirty="0" smtClean="0"/>
              <a:t>G</a:t>
            </a:r>
            <a:r>
              <a:rPr lang="en-US" baseline="-25000" dirty="0" smtClean="0"/>
              <a:t>2</a:t>
            </a:r>
            <a:r>
              <a:rPr lang="en-US" dirty="0" smtClean="0"/>
              <a:t> between copies of nodes which are not connected in </a:t>
            </a:r>
            <a:r>
              <a:rPr lang="en-US" i="1" dirty="0" smtClean="0"/>
              <a:t>G</a:t>
            </a:r>
            <a:r>
              <a:rPr lang="en-US" dirty="0" smtClean="0"/>
              <a:t>.</a:t>
            </a:r>
          </a:p>
          <a:p>
            <a:r>
              <a:rPr lang="en-US" dirty="0" smtClean="0"/>
              <a:t>If </a:t>
            </a:r>
            <a:r>
              <a:rPr lang="en-US" i="1" dirty="0" smtClean="0"/>
              <a:t>u</a:t>
            </a:r>
            <a:r>
              <a:rPr lang="en-US" dirty="0" smtClean="0"/>
              <a:t> and </a:t>
            </a:r>
            <a:r>
              <a:rPr lang="en-US" i="1" dirty="0" smtClean="0"/>
              <a:t>v</a:t>
            </a:r>
            <a:r>
              <a:rPr lang="en-US" dirty="0" smtClean="0"/>
              <a:t> are connected in </a:t>
            </a:r>
            <a:r>
              <a:rPr lang="en-US" i="1" dirty="0" smtClean="0"/>
              <a:t>G</a:t>
            </a:r>
            <a:r>
              <a:rPr lang="en-US" dirty="0" smtClean="0"/>
              <a:t>, then each copy of </a:t>
            </a:r>
            <a:r>
              <a:rPr lang="en-US" i="1" dirty="0" smtClean="0"/>
              <a:t>u</a:t>
            </a:r>
            <a:r>
              <a:rPr lang="en-US" dirty="0" smtClean="0"/>
              <a:t> in </a:t>
            </a:r>
            <a:r>
              <a:rPr lang="en-US" i="1" dirty="0" smtClean="0"/>
              <a:t>G</a:t>
            </a:r>
            <a:r>
              <a:rPr lang="en-US" baseline="-25000" dirty="0" smtClean="0"/>
              <a:t>2</a:t>
            </a:r>
            <a:r>
              <a:rPr lang="en-US" dirty="0" smtClean="0"/>
              <a:t> is connected to some copy of </a:t>
            </a:r>
            <a:r>
              <a:rPr lang="en-US" i="1" dirty="0" smtClean="0"/>
              <a:t>v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 copies of the nodes of a connected component </a:t>
            </a:r>
            <a:r>
              <a:rPr lang="en-US" i="1" dirty="0" smtClean="0"/>
              <a:t>C</a:t>
            </a:r>
            <a:r>
              <a:rPr lang="en-US" dirty="0" smtClean="0"/>
              <a:t> of </a:t>
            </a:r>
            <a:r>
              <a:rPr lang="en-US" i="1" dirty="0" smtClean="0"/>
              <a:t>G</a:t>
            </a:r>
            <a:r>
              <a:rPr lang="en-US" dirty="0" smtClean="0"/>
              <a:t> form one or two connected components in </a:t>
            </a:r>
            <a:r>
              <a:rPr lang="en-US" i="1" dirty="0" smtClean="0"/>
              <a:t>G</a:t>
            </a:r>
            <a:r>
              <a:rPr lang="en-US" baseline="-25000" dirty="0" smtClean="0"/>
              <a:t>2</a:t>
            </a:r>
            <a:r>
              <a:rPr lang="en-US" dirty="0" smtClean="0"/>
              <a:t>. Moreover, in the later case each component contains exactly one copy of each node of </a:t>
            </a:r>
            <a:r>
              <a:rPr lang="en-US" i="1" dirty="0" smtClean="0"/>
              <a:t>C</a:t>
            </a:r>
            <a:r>
              <a:rPr lang="en-US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6" name="Cloud Callout 5"/>
          <p:cNvSpPr/>
          <p:nvPr/>
        </p:nvSpPr>
        <p:spPr>
          <a:xfrm>
            <a:off x="539552" y="3140968"/>
            <a:ext cx="8208912" cy="1080120"/>
          </a:xfrm>
          <a:prstGeom prst="cloudCallout">
            <a:avLst>
              <a:gd name="adj1" fmla="val -1121"/>
              <a:gd name="adj2" fmla="val -82563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dirty="0" smtClean="0"/>
              <a:t>This lemma implies that the algorithm is correct.</a:t>
            </a:r>
            <a:endParaRPr lang="en-US" sz="2200" dirty="0"/>
          </a:p>
        </p:txBody>
      </p:sp>
      <p:pic>
        <p:nvPicPr>
          <p:cNvPr id="7" name="Picture 10" descr="C:\Documents and Settings\moranfe\Local Settings\Temporary Internet Files\Content.IE5\AXLZ32D6\MCBS01872_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3533" y="456998"/>
            <a:ext cx="1442923" cy="1027786"/>
          </a:xfrm>
          <a:prstGeom prst="rect">
            <a:avLst/>
          </a:prstGeom>
          <a:noFill/>
        </p:spPr>
      </p:pic>
      <p:sp>
        <p:nvSpPr>
          <p:cNvPr id="8" name="Down Arrow 7"/>
          <p:cNvSpPr/>
          <p:nvPr/>
        </p:nvSpPr>
        <p:spPr>
          <a:xfrm>
            <a:off x="4139952" y="4725144"/>
            <a:ext cx="648072" cy="576064"/>
          </a:xfrm>
          <a:prstGeom prst="down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21696" y="1600201"/>
            <a:ext cx="3898776" cy="2476871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n-US" i="1" u="sng" dirty="0" smtClean="0"/>
              <a:t>C</a:t>
            </a:r>
            <a:r>
              <a:rPr lang="en-US" u="sng" dirty="0" smtClean="0"/>
              <a:t> is bipartite</a:t>
            </a:r>
          </a:p>
          <a:p>
            <a:pPr algn="just"/>
            <a:r>
              <a:rPr lang="en-US" dirty="0" smtClean="0"/>
              <a:t>A path between </a:t>
            </a:r>
            <a:r>
              <a:rPr lang="en-US" i="1" dirty="0" smtClean="0"/>
              <a:t>v</a:t>
            </a:r>
            <a:r>
              <a:rPr lang="en-US" baseline="-25000" dirty="0" smtClean="0"/>
              <a:t>1</a:t>
            </a:r>
            <a:r>
              <a:rPr lang="en-US" dirty="0" smtClean="0"/>
              <a:t> and </a:t>
            </a:r>
            <a:r>
              <a:rPr lang="en-US" i="1" dirty="0" smtClean="0"/>
              <a:t>v</a:t>
            </a:r>
            <a:r>
              <a:rPr lang="en-US" baseline="-25000" dirty="0" smtClean="0"/>
              <a:t>2</a:t>
            </a:r>
            <a:r>
              <a:rPr lang="en-US" dirty="0" smtClean="0"/>
              <a:t> in </a:t>
            </a:r>
            <a:r>
              <a:rPr lang="en-US" i="1" dirty="0" smtClean="0"/>
              <a:t>G</a:t>
            </a:r>
            <a:r>
              <a:rPr lang="en-US" baseline="-25000" dirty="0" smtClean="0"/>
              <a:t>2</a:t>
            </a:r>
            <a:r>
              <a:rPr lang="en-US" dirty="0" smtClean="0"/>
              <a:t> implies an odd cycle in </a:t>
            </a:r>
            <a:r>
              <a:rPr lang="en-US" i="1" dirty="0" smtClean="0"/>
              <a:t>G</a:t>
            </a:r>
            <a:r>
              <a:rPr lang="en-US" dirty="0" smtClean="0"/>
              <a:t>.</a:t>
            </a:r>
          </a:p>
          <a:p>
            <a:pPr lvl="1" algn="just">
              <a:buFont typeface="Wingdings" pitchFamily="2" charset="2"/>
              <a:buChar char="Ø"/>
            </a:pPr>
            <a:r>
              <a:rPr lang="en-US" dirty="0" smtClean="0"/>
              <a:t>Cannot exist since </a:t>
            </a:r>
            <a:r>
              <a:rPr lang="en-US" i="1" dirty="0" smtClean="0"/>
              <a:t>C</a:t>
            </a:r>
            <a:r>
              <a:rPr lang="en-US" dirty="0" smtClean="0"/>
              <a:t> </a:t>
            </a:r>
            <a:r>
              <a:rPr lang="en-US" dirty="0" smtClean="0"/>
              <a:t>is bipartite.</a:t>
            </a:r>
          </a:p>
          <a:p>
            <a:pPr algn="just"/>
            <a:r>
              <a:rPr lang="en-US" dirty="0" smtClean="0"/>
              <a:t>Alternative view: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29</a:t>
            </a:fld>
            <a:endParaRPr lang="en-US" dirty="0"/>
          </a:p>
        </p:txBody>
      </p:sp>
      <p:pic>
        <p:nvPicPr>
          <p:cNvPr id="5" name="Picture 10" descr="C:\Documents and Settings\moranfe\Local Settings\Temporary Internet Files\Content.IE5\AXLZ32D6\MCBS01872_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3533" y="456998"/>
            <a:ext cx="1442923" cy="1027786"/>
          </a:xfrm>
          <a:prstGeom prst="rect">
            <a:avLst/>
          </a:prstGeom>
          <a:noFill/>
        </p:spPr>
      </p:pic>
      <p:cxnSp>
        <p:nvCxnSpPr>
          <p:cNvPr id="7" name="Straight Connector 6"/>
          <p:cNvCxnSpPr/>
          <p:nvPr/>
        </p:nvCxnSpPr>
        <p:spPr>
          <a:xfrm>
            <a:off x="4644008" y="1556792"/>
            <a:ext cx="0" cy="475252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Down Arrow 9"/>
          <p:cNvSpPr/>
          <p:nvPr/>
        </p:nvSpPr>
        <p:spPr>
          <a:xfrm rot="1891841">
            <a:off x="5807905" y="4737095"/>
            <a:ext cx="504056" cy="648072"/>
          </a:xfrm>
          <a:prstGeom prst="down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5" name="Group 34"/>
          <p:cNvGrpSpPr/>
          <p:nvPr/>
        </p:nvGrpSpPr>
        <p:grpSpPr>
          <a:xfrm>
            <a:off x="6156176" y="4005064"/>
            <a:ext cx="1296144" cy="720080"/>
            <a:chOff x="1691680" y="4005064"/>
            <a:chExt cx="1296144" cy="720080"/>
          </a:xfrm>
        </p:grpSpPr>
        <p:sp>
          <p:nvSpPr>
            <p:cNvPr id="8" name="Oval 7"/>
            <p:cNvSpPr/>
            <p:nvPr/>
          </p:nvSpPr>
          <p:spPr>
            <a:xfrm>
              <a:off x="1691680" y="4005064"/>
              <a:ext cx="504056" cy="72008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i="1" dirty="0" smtClean="0"/>
                <a:t>A</a:t>
              </a:r>
              <a:endParaRPr lang="en-US" sz="2000" i="1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2483768" y="4005064"/>
              <a:ext cx="504056" cy="72008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i="1" dirty="0" smtClean="0"/>
                <a:t>B</a:t>
              </a:r>
              <a:endParaRPr lang="en-US" sz="2800" i="1" dirty="0"/>
            </a:p>
          </p:txBody>
        </p:sp>
        <p:cxnSp>
          <p:nvCxnSpPr>
            <p:cNvPr id="12" name="Straight Connector 11"/>
            <p:cNvCxnSpPr>
              <a:stCxn id="8" idx="7"/>
              <a:endCxn id="9" idx="1"/>
            </p:cNvCxnSpPr>
            <p:nvPr/>
          </p:nvCxnSpPr>
          <p:spPr>
            <a:xfrm>
              <a:off x="2121919" y="4110517"/>
              <a:ext cx="43566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stCxn id="8" idx="6"/>
              <a:endCxn id="9" idx="2"/>
            </p:cNvCxnSpPr>
            <p:nvPr/>
          </p:nvCxnSpPr>
          <p:spPr>
            <a:xfrm>
              <a:off x="2195736" y="4365104"/>
              <a:ext cx="288032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8" idx="5"/>
              <a:endCxn id="9" idx="3"/>
            </p:cNvCxnSpPr>
            <p:nvPr/>
          </p:nvCxnSpPr>
          <p:spPr>
            <a:xfrm>
              <a:off x="2121919" y="4619691"/>
              <a:ext cx="43566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oup 35"/>
          <p:cNvGrpSpPr/>
          <p:nvPr/>
        </p:nvGrpSpPr>
        <p:grpSpPr>
          <a:xfrm>
            <a:off x="5148064" y="5517232"/>
            <a:ext cx="1296144" cy="720080"/>
            <a:chOff x="1691680" y="4005064"/>
            <a:chExt cx="1296144" cy="720080"/>
          </a:xfrm>
        </p:grpSpPr>
        <p:sp>
          <p:nvSpPr>
            <p:cNvPr id="37" name="Oval 36"/>
            <p:cNvSpPr/>
            <p:nvPr/>
          </p:nvSpPr>
          <p:spPr>
            <a:xfrm>
              <a:off x="1691680" y="4005064"/>
              <a:ext cx="504056" cy="72008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800" i="1" dirty="0" smtClean="0"/>
                <a:t>A</a:t>
              </a:r>
              <a:r>
                <a:rPr lang="en-US" sz="2800" baseline="-25000" dirty="0" smtClean="0"/>
                <a:t>1</a:t>
              </a:r>
              <a:endParaRPr lang="en-US" sz="2000" baseline="-25000" dirty="0"/>
            </a:p>
          </p:txBody>
        </p:sp>
        <p:sp>
          <p:nvSpPr>
            <p:cNvPr id="38" name="Oval 37"/>
            <p:cNvSpPr/>
            <p:nvPr/>
          </p:nvSpPr>
          <p:spPr>
            <a:xfrm>
              <a:off x="2483768" y="4005064"/>
              <a:ext cx="504056" cy="72008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800" i="1" dirty="0" smtClean="0"/>
                <a:t>B</a:t>
              </a:r>
              <a:r>
                <a:rPr lang="en-US" sz="2800" baseline="-25000" dirty="0" smtClean="0"/>
                <a:t>2</a:t>
              </a:r>
              <a:endParaRPr lang="en-US" sz="2800" baseline="-25000" dirty="0"/>
            </a:p>
          </p:txBody>
        </p:sp>
        <p:cxnSp>
          <p:nvCxnSpPr>
            <p:cNvPr id="39" name="Straight Connector 38"/>
            <p:cNvCxnSpPr>
              <a:stCxn id="37" idx="7"/>
              <a:endCxn id="38" idx="1"/>
            </p:cNvCxnSpPr>
            <p:nvPr/>
          </p:nvCxnSpPr>
          <p:spPr>
            <a:xfrm>
              <a:off x="2121919" y="4110517"/>
              <a:ext cx="43566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>
              <a:stCxn id="37" idx="6"/>
              <a:endCxn id="38" idx="2"/>
            </p:cNvCxnSpPr>
            <p:nvPr/>
          </p:nvCxnSpPr>
          <p:spPr>
            <a:xfrm>
              <a:off x="2195736" y="4365104"/>
              <a:ext cx="288032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>
              <a:stCxn id="37" idx="5"/>
              <a:endCxn id="38" idx="3"/>
            </p:cNvCxnSpPr>
            <p:nvPr/>
          </p:nvCxnSpPr>
          <p:spPr>
            <a:xfrm>
              <a:off x="2121919" y="4619691"/>
              <a:ext cx="43566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7" name="Down Arrow 56"/>
          <p:cNvSpPr/>
          <p:nvPr/>
        </p:nvSpPr>
        <p:spPr>
          <a:xfrm rot="19708159" flipH="1">
            <a:off x="7296535" y="4737095"/>
            <a:ext cx="504056" cy="648072"/>
          </a:xfrm>
          <a:prstGeom prst="down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8" name="Group 57"/>
          <p:cNvGrpSpPr/>
          <p:nvPr/>
        </p:nvGrpSpPr>
        <p:grpSpPr>
          <a:xfrm>
            <a:off x="7164288" y="5517232"/>
            <a:ext cx="1296144" cy="720080"/>
            <a:chOff x="1691680" y="4005064"/>
            <a:chExt cx="1296144" cy="720080"/>
          </a:xfrm>
        </p:grpSpPr>
        <p:sp>
          <p:nvSpPr>
            <p:cNvPr id="59" name="Oval 58"/>
            <p:cNvSpPr/>
            <p:nvPr/>
          </p:nvSpPr>
          <p:spPr>
            <a:xfrm>
              <a:off x="1691680" y="4005064"/>
              <a:ext cx="504056" cy="72008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800" i="1" dirty="0" smtClean="0"/>
                <a:t>A</a:t>
              </a:r>
              <a:r>
                <a:rPr lang="en-US" sz="2800" baseline="-25000" dirty="0" smtClean="0"/>
                <a:t>2</a:t>
              </a:r>
              <a:endParaRPr lang="en-US" sz="2000" baseline="-25000" dirty="0"/>
            </a:p>
          </p:txBody>
        </p:sp>
        <p:sp>
          <p:nvSpPr>
            <p:cNvPr id="60" name="Oval 59"/>
            <p:cNvSpPr/>
            <p:nvPr/>
          </p:nvSpPr>
          <p:spPr>
            <a:xfrm>
              <a:off x="2483768" y="4005064"/>
              <a:ext cx="504056" cy="72008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800" i="1" dirty="0" smtClean="0"/>
                <a:t>B</a:t>
              </a:r>
              <a:r>
                <a:rPr lang="en-US" sz="2800" baseline="-25000" dirty="0" smtClean="0"/>
                <a:t>1</a:t>
              </a:r>
              <a:endParaRPr lang="en-US" sz="2800" baseline="-25000" dirty="0"/>
            </a:p>
          </p:txBody>
        </p:sp>
        <p:cxnSp>
          <p:nvCxnSpPr>
            <p:cNvPr id="61" name="Straight Connector 60"/>
            <p:cNvCxnSpPr>
              <a:stCxn id="59" idx="7"/>
              <a:endCxn id="60" idx="1"/>
            </p:cNvCxnSpPr>
            <p:nvPr/>
          </p:nvCxnSpPr>
          <p:spPr>
            <a:xfrm>
              <a:off x="2121919" y="4110517"/>
              <a:ext cx="43566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>
              <a:stCxn id="59" idx="6"/>
              <a:endCxn id="60" idx="2"/>
            </p:cNvCxnSpPr>
            <p:nvPr/>
          </p:nvCxnSpPr>
          <p:spPr>
            <a:xfrm>
              <a:off x="2195736" y="4365104"/>
              <a:ext cx="288032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>
              <a:stCxn id="59" idx="5"/>
              <a:endCxn id="60" idx="3"/>
            </p:cNvCxnSpPr>
            <p:nvPr/>
          </p:nvCxnSpPr>
          <p:spPr>
            <a:xfrm>
              <a:off x="2121919" y="4619691"/>
              <a:ext cx="43566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4" name="Content Placeholder 2"/>
          <p:cNvSpPr txBox="1">
            <a:spLocks/>
          </p:cNvSpPr>
          <p:nvPr/>
        </p:nvSpPr>
        <p:spPr>
          <a:xfrm>
            <a:off x="395536" y="1600201"/>
            <a:ext cx="3898776" cy="1900807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</a:t>
            </a:r>
            <a:r>
              <a:rPr kumimoji="0" lang="en-US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is not bipartite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Let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</a:t>
            </a:r>
            <a:r>
              <a:rPr kumimoji="0" lang="en-US" sz="32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be a</a:t>
            </a:r>
            <a:r>
              <a:rPr kumimoji="0" lang="en-US" sz="32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node on an odd cycle of </a:t>
            </a:r>
            <a:r>
              <a:rPr kumimoji="0" lang="en-US" sz="32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</a:t>
            </a:r>
            <a:r>
              <a:rPr kumimoji="0" lang="en-US" sz="32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lang="en-US" sz="3200" dirty="0"/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cycle becomes a path between </a:t>
            </a:r>
            <a:r>
              <a:rPr kumimoji="0" lang="en-US" sz="32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</a:t>
            </a:r>
            <a:r>
              <a:rPr kumimoji="0" lang="en-US" sz="3200" b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en-US" sz="32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</a:t>
            </a:r>
            <a:r>
              <a:rPr kumimoji="0" lang="en-US" sz="32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</a:t>
            </a:r>
            <a:r>
              <a:rPr kumimoji="0" lang="en-US" sz="3200" b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32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 </a:t>
            </a:r>
            <a:r>
              <a:rPr kumimoji="0" lang="en-US" sz="32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</a:t>
            </a:r>
            <a:r>
              <a:rPr kumimoji="0" lang="en-US" sz="3200" b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32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21" name="Group 120"/>
          <p:cNvGrpSpPr/>
          <p:nvPr/>
        </p:nvGrpSpPr>
        <p:grpSpPr>
          <a:xfrm>
            <a:off x="323528" y="3903439"/>
            <a:ext cx="1584176" cy="2045841"/>
            <a:chOff x="323528" y="3903439"/>
            <a:chExt cx="1584176" cy="2045841"/>
          </a:xfrm>
        </p:grpSpPr>
        <p:sp>
          <p:nvSpPr>
            <p:cNvPr id="65" name="Oval 64"/>
            <p:cNvSpPr/>
            <p:nvPr/>
          </p:nvSpPr>
          <p:spPr>
            <a:xfrm>
              <a:off x="323528" y="4941168"/>
              <a:ext cx="360040" cy="360040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/>
                <a:t>v</a:t>
              </a:r>
              <a:endParaRPr lang="en-US" i="1" dirty="0"/>
            </a:p>
          </p:txBody>
        </p:sp>
        <p:sp>
          <p:nvSpPr>
            <p:cNvPr id="66" name="Oval 65"/>
            <p:cNvSpPr/>
            <p:nvPr/>
          </p:nvSpPr>
          <p:spPr>
            <a:xfrm>
              <a:off x="827584" y="4365104"/>
              <a:ext cx="360040" cy="360040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/>
                <a:t>a</a:t>
              </a:r>
              <a:endParaRPr lang="en-US" i="1" dirty="0"/>
            </a:p>
          </p:txBody>
        </p:sp>
        <p:sp>
          <p:nvSpPr>
            <p:cNvPr id="69" name="Oval 68"/>
            <p:cNvSpPr/>
            <p:nvPr/>
          </p:nvSpPr>
          <p:spPr>
            <a:xfrm>
              <a:off x="827584" y="5589240"/>
              <a:ext cx="360040" cy="360040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/>
                <a:t>d</a:t>
              </a:r>
              <a:endParaRPr lang="en-US" i="1" dirty="0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899592" y="3903439"/>
              <a:ext cx="37863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i="1" u="sng" dirty="0" smtClean="0"/>
                <a:t>G</a:t>
              </a:r>
              <a:endParaRPr lang="en-US" sz="2400" i="1" u="sng" dirty="0"/>
            </a:p>
          </p:txBody>
        </p:sp>
        <p:cxnSp>
          <p:nvCxnSpPr>
            <p:cNvPr id="72" name="Straight Connector 71"/>
            <p:cNvCxnSpPr>
              <a:stCxn id="65" idx="7"/>
              <a:endCxn id="66" idx="3"/>
            </p:cNvCxnSpPr>
            <p:nvPr/>
          </p:nvCxnSpPr>
          <p:spPr>
            <a:xfrm flipV="1">
              <a:off x="630841" y="4672417"/>
              <a:ext cx="249470" cy="32147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>
              <a:endCxn id="66" idx="6"/>
            </p:cNvCxnSpPr>
            <p:nvPr/>
          </p:nvCxnSpPr>
          <p:spPr>
            <a:xfrm flipH="1" flipV="1">
              <a:off x="1187624" y="4545124"/>
              <a:ext cx="504056" cy="25202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Oval 66"/>
            <p:cNvSpPr/>
            <p:nvPr/>
          </p:nvSpPr>
          <p:spPr>
            <a:xfrm>
              <a:off x="1547664" y="4581128"/>
              <a:ext cx="360040" cy="360040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/>
                <a:t>b</a:t>
              </a:r>
              <a:endParaRPr lang="en-US" i="1" dirty="0"/>
            </a:p>
          </p:txBody>
        </p:sp>
        <p:cxnSp>
          <p:nvCxnSpPr>
            <p:cNvPr id="84" name="Straight Connector 83"/>
            <p:cNvCxnSpPr>
              <a:stCxn id="67" idx="4"/>
              <a:endCxn id="68" idx="0"/>
            </p:cNvCxnSpPr>
            <p:nvPr/>
          </p:nvCxnSpPr>
          <p:spPr>
            <a:xfrm>
              <a:off x="1727684" y="4941168"/>
              <a:ext cx="0" cy="36004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>
              <a:stCxn id="65" idx="5"/>
              <a:endCxn id="69" idx="1"/>
            </p:cNvCxnSpPr>
            <p:nvPr/>
          </p:nvCxnSpPr>
          <p:spPr>
            <a:xfrm>
              <a:off x="630841" y="5248481"/>
              <a:ext cx="249470" cy="39348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>
              <a:endCxn id="69" idx="6"/>
            </p:cNvCxnSpPr>
            <p:nvPr/>
          </p:nvCxnSpPr>
          <p:spPr>
            <a:xfrm flipH="1">
              <a:off x="1187624" y="5517232"/>
              <a:ext cx="504056" cy="25202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Oval 67"/>
            <p:cNvSpPr/>
            <p:nvPr/>
          </p:nvSpPr>
          <p:spPr>
            <a:xfrm>
              <a:off x="1547664" y="5301208"/>
              <a:ext cx="360040" cy="360040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/>
                <a:t>c</a:t>
              </a:r>
              <a:endParaRPr lang="en-US" i="1" dirty="0"/>
            </a:p>
          </p:txBody>
        </p:sp>
      </p:grpSp>
      <p:sp>
        <p:nvSpPr>
          <p:cNvPr id="93" name="Right Arrow 92"/>
          <p:cNvSpPr/>
          <p:nvPr/>
        </p:nvSpPr>
        <p:spPr>
          <a:xfrm>
            <a:off x="2051720" y="4797152"/>
            <a:ext cx="576064" cy="576064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3" name="Group 122"/>
          <p:cNvGrpSpPr/>
          <p:nvPr/>
        </p:nvGrpSpPr>
        <p:grpSpPr>
          <a:xfrm>
            <a:off x="2771800" y="3903439"/>
            <a:ext cx="1584176" cy="2045841"/>
            <a:chOff x="2771800" y="3903439"/>
            <a:chExt cx="1584176" cy="2045841"/>
          </a:xfrm>
        </p:grpSpPr>
        <p:sp>
          <p:nvSpPr>
            <p:cNvPr id="97" name="Rectangle 96"/>
            <p:cNvSpPr/>
            <p:nvPr/>
          </p:nvSpPr>
          <p:spPr>
            <a:xfrm>
              <a:off x="3347864" y="3903439"/>
              <a:ext cx="48282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i="1" u="sng" dirty="0" smtClean="0"/>
                <a:t>G</a:t>
              </a:r>
              <a:r>
                <a:rPr lang="en-US" sz="2400" u="sng" baseline="-25000" dirty="0" smtClean="0"/>
                <a:t>2</a:t>
              </a:r>
              <a:endParaRPr lang="en-US" sz="2400" u="sng" baseline="-25000" dirty="0"/>
            </a:p>
          </p:txBody>
        </p:sp>
        <p:grpSp>
          <p:nvGrpSpPr>
            <p:cNvPr id="122" name="Group 121"/>
            <p:cNvGrpSpPr/>
            <p:nvPr/>
          </p:nvGrpSpPr>
          <p:grpSpPr>
            <a:xfrm>
              <a:off x="2771800" y="4365104"/>
              <a:ext cx="1584176" cy="1584176"/>
              <a:chOff x="2771800" y="4365104"/>
              <a:chExt cx="1584176" cy="1584176"/>
            </a:xfrm>
          </p:grpSpPr>
          <p:sp>
            <p:nvSpPr>
              <p:cNvPr id="95" name="Oval 94"/>
              <p:cNvSpPr/>
              <p:nvPr/>
            </p:nvSpPr>
            <p:spPr>
              <a:xfrm>
                <a:off x="3275856" y="4365104"/>
                <a:ext cx="360040" cy="360040"/>
              </a:xfrm>
              <a:prstGeom prst="ellips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i="1" dirty="0" smtClean="0"/>
                  <a:t>a</a:t>
                </a:r>
                <a:r>
                  <a:rPr lang="en-US" i="1" baseline="-25000" dirty="0" smtClean="0"/>
                  <a:t>2</a:t>
                </a:r>
                <a:endParaRPr lang="en-US" i="1" baseline="-25000" dirty="0"/>
              </a:p>
            </p:txBody>
          </p:sp>
          <p:sp>
            <p:nvSpPr>
              <p:cNvPr id="96" name="Oval 95"/>
              <p:cNvSpPr/>
              <p:nvPr/>
            </p:nvSpPr>
            <p:spPr>
              <a:xfrm>
                <a:off x="3275856" y="5589240"/>
                <a:ext cx="360040" cy="360040"/>
              </a:xfrm>
              <a:prstGeom prst="ellips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i="1" dirty="0" smtClean="0"/>
                  <a:t>d</a:t>
                </a:r>
                <a:r>
                  <a:rPr lang="en-US" baseline="-25000" dirty="0" smtClean="0"/>
                  <a:t>1</a:t>
                </a:r>
                <a:endParaRPr lang="en-US" baseline="-25000" dirty="0"/>
              </a:p>
            </p:txBody>
          </p:sp>
          <p:cxnSp>
            <p:nvCxnSpPr>
              <p:cNvPr id="98" name="Straight Connector 97"/>
              <p:cNvCxnSpPr/>
              <p:nvPr/>
            </p:nvCxnSpPr>
            <p:spPr>
              <a:xfrm flipV="1">
                <a:off x="3057525" y="4653136"/>
                <a:ext cx="271058" cy="22366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/>
              <p:cNvCxnSpPr>
                <a:endCxn id="95" idx="6"/>
              </p:cNvCxnSpPr>
              <p:nvPr/>
            </p:nvCxnSpPr>
            <p:spPr>
              <a:xfrm flipH="1" flipV="1">
                <a:off x="3635896" y="4545124"/>
                <a:ext cx="504056" cy="25202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0" name="Oval 99"/>
              <p:cNvSpPr/>
              <p:nvPr/>
            </p:nvSpPr>
            <p:spPr>
              <a:xfrm>
                <a:off x="3995936" y="4581128"/>
                <a:ext cx="360040" cy="360040"/>
              </a:xfrm>
              <a:prstGeom prst="ellips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i="1" dirty="0" smtClean="0"/>
                  <a:t>b</a:t>
                </a:r>
                <a:r>
                  <a:rPr lang="en-US" baseline="-25000" dirty="0" smtClean="0"/>
                  <a:t>1</a:t>
                </a:r>
                <a:endParaRPr lang="en-US" baseline="-25000" dirty="0"/>
              </a:p>
            </p:txBody>
          </p:sp>
          <p:cxnSp>
            <p:nvCxnSpPr>
              <p:cNvPr id="101" name="Straight Connector 100"/>
              <p:cNvCxnSpPr>
                <a:stCxn id="100" idx="4"/>
                <a:endCxn id="104" idx="0"/>
              </p:cNvCxnSpPr>
              <p:nvPr/>
            </p:nvCxnSpPr>
            <p:spPr>
              <a:xfrm>
                <a:off x="4175956" y="4941168"/>
                <a:ext cx="0" cy="36004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/>
              <p:cNvCxnSpPr>
                <a:endCxn id="96" idx="1"/>
              </p:cNvCxnSpPr>
              <p:nvPr/>
            </p:nvCxnSpPr>
            <p:spPr>
              <a:xfrm>
                <a:off x="2962275" y="5410200"/>
                <a:ext cx="366308" cy="23176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/>
              <p:cNvCxnSpPr>
                <a:endCxn id="96" idx="6"/>
              </p:cNvCxnSpPr>
              <p:nvPr/>
            </p:nvCxnSpPr>
            <p:spPr>
              <a:xfrm flipH="1">
                <a:off x="3635896" y="5517232"/>
                <a:ext cx="504056" cy="25202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4" name="Oval 103"/>
              <p:cNvSpPr/>
              <p:nvPr/>
            </p:nvSpPr>
            <p:spPr>
              <a:xfrm>
                <a:off x="3995936" y="5301208"/>
                <a:ext cx="360040" cy="360040"/>
              </a:xfrm>
              <a:prstGeom prst="ellips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i="1" dirty="0" smtClean="0"/>
                  <a:t>c</a:t>
                </a:r>
                <a:r>
                  <a:rPr lang="en-US" baseline="-25000" dirty="0" smtClean="0"/>
                  <a:t>2</a:t>
                </a:r>
                <a:endParaRPr lang="en-US" baseline="-25000" dirty="0"/>
              </a:p>
            </p:txBody>
          </p:sp>
          <p:sp>
            <p:nvSpPr>
              <p:cNvPr id="116" name="Oval 115"/>
              <p:cNvSpPr/>
              <p:nvPr/>
            </p:nvSpPr>
            <p:spPr>
              <a:xfrm>
                <a:off x="2771800" y="5229200"/>
                <a:ext cx="360040" cy="360040"/>
              </a:xfrm>
              <a:prstGeom prst="ellips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i="1" dirty="0" smtClean="0"/>
                  <a:t>v</a:t>
                </a:r>
                <a:r>
                  <a:rPr lang="en-US" baseline="-25000" dirty="0" smtClean="0"/>
                  <a:t>2</a:t>
                </a:r>
                <a:endParaRPr lang="en-US" baseline="-25000" dirty="0"/>
              </a:p>
            </p:txBody>
          </p:sp>
          <p:sp>
            <p:nvSpPr>
              <p:cNvPr id="94" name="Oval 93"/>
              <p:cNvSpPr/>
              <p:nvPr/>
            </p:nvSpPr>
            <p:spPr>
              <a:xfrm>
                <a:off x="2771800" y="4725144"/>
                <a:ext cx="360040" cy="360040"/>
              </a:xfrm>
              <a:prstGeom prst="ellips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i="1" dirty="0" smtClean="0"/>
                  <a:t>v</a:t>
                </a:r>
                <a:r>
                  <a:rPr lang="en-US" baseline="-25000" dirty="0" smtClean="0"/>
                  <a:t>1</a:t>
                </a:r>
                <a:endParaRPr lang="en-US" baseline="-25000" dirty="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7" grpId="0" animBg="1"/>
      <p:bldP spid="9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this Talk About?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r>
              <a:rPr lang="en-US" sz="2800" dirty="0" smtClean="0"/>
              <a:t>Big data has motivated a lot of research (both CS and non-CS).</a:t>
            </a:r>
          </a:p>
          <a:p>
            <a:r>
              <a:rPr lang="en-US" sz="2800" dirty="0" smtClean="0"/>
              <a:t>In this talk we are interested in theoretical algorithms for big data problems.</a:t>
            </a:r>
          </a:p>
          <a:p>
            <a:pPr lvl="1">
              <a:spcBef>
                <a:spcPts val="1800"/>
              </a:spcBef>
            </a:pPr>
            <a:r>
              <a:rPr lang="en-US" sz="2400" dirty="0" smtClean="0"/>
              <a:t>              </a:t>
            </a:r>
            <a:r>
              <a:rPr lang="en-US" sz="2400" dirty="0" err="1" smtClean="0"/>
              <a:t>Sublinear</a:t>
            </a:r>
            <a:r>
              <a:rPr lang="en-US" sz="2400" dirty="0" smtClean="0"/>
              <a:t> time algorithms</a:t>
            </a:r>
          </a:p>
          <a:p>
            <a:pPr lvl="1">
              <a:spcBef>
                <a:spcPts val="1800"/>
              </a:spcBef>
            </a:pPr>
            <a:endParaRPr lang="en-US" sz="2400" dirty="0" smtClean="0"/>
          </a:p>
          <a:p>
            <a:pPr lvl="1">
              <a:spcBef>
                <a:spcPts val="1800"/>
              </a:spcBef>
            </a:pPr>
            <a:r>
              <a:rPr lang="en-US" sz="2400" dirty="0" smtClean="0"/>
              <a:t>              Streaming Algorithms</a:t>
            </a:r>
          </a:p>
          <a:p>
            <a:r>
              <a:rPr lang="en-US" sz="2800" dirty="0" smtClean="0"/>
              <a:t>We will see a few classical algorithms of each one of these kinds.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266242" name="Picture 2" descr="C:\Users\User\AppData\Local\Microsoft\Windows\INetCache\IE\R3T6GX03\logo-ontwerp[1]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26560" y="332656"/>
            <a:ext cx="1493912" cy="1493912"/>
          </a:xfrm>
          <a:prstGeom prst="rect">
            <a:avLst/>
          </a:prstGeom>
          <a:noFill/>
        </p:spPr>
      </p:pic>
      <p:grpSp>
        <p:nvGrpSpPr>
          <p:cNvPr id="6" name="Group 5"/>
          <p:cNvGrpSpPr/>
          <p:nvPr/>
        </p:nvGrpSpPr>
        <p:grpSpPr>
          <a:xfrm>
            <a:off x="1331640" y="3501008"/>
            <a:ext cx="792088" cy="792087"/>
            <a:chOff x="899592" y="3212976"/>
            <a:chExt cx="2600921" cy="2600921"/>
          </a:xfrm>
        </p:grpSpPr>
        <p:pic>
          <p:nvPicPr>
            <p:cNvPr id="7" name="Picture 13" descr="C:\Users\User\AppData\Local\Microsoft\Windows\INetCache\IE\R3T6GX03\1386617449[1].png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259632" y="3573016"/>
              <a:ext cx="1885668" cy="1860823"/>
            </a:xfrm>
            <a:prstGeom prst="rect">
              <a:avLst/>
            </a:prstGeom>
            <a:noFill/>
          </p:spPr>
        </p:pic>
        <p:pic>
          <p:nvPicPr>
            <p:cNvPr id="8" name="Picture 12" descr="C:\Users\User\AppData\Local\Microsoft\Windows\INetCache\IE\HBQU0C7V\emyller-magnifying-glass[1]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99592" y="3212976"/>
              <a:ext cx="2600921" cy="2600921"/>
            </a:xfrm>
            <a:prstGeom prst="rect">
              <a:avLst/>
            </a:prstGeom>
            <a:noFill/>
          </p:spPr>
        </p:pic>
      </p:grpSp>
      <p:grpSp>
        <p:nvGrpSpPr>
          <p:cNvPr id="16" name="Group 15"/>
          <p:cNvGrpSpPr/>
          <p:nvPr/>
        </p:nvGrpSpPr>
        <p:grpSpPr>
          <a:xfrm>
            <a:off x="1331637" y="4581128"/>
            <a:ext cx="792092" cy="864096"/>
            <a:chOff x="6470388" y="4365104"/>
            <a:chExt cx="1053940" cy="1008112"/>
          </a:xfrm>
        </p:grpSpPr>
        <p:pic>
          <p:nvPicPr>
            <p:cNvPr id="17" name="Picture 9" descr="C:\Users\User\AppData\Local\Microsoft\Windows\INetCache\IE\R3T6GX03\tape-8677_640[1].pn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516216" y="4365104"/>
              <a:ext cx="1008112" cy="1008112"/>
            </a:xfrm>
            <a:prstGeom prst="rect">
              <a:avLst/>
            </a:prstGeom>
            <a:noFill/>
          </p:spPr>
        </p:pic>
        <p:pic>
          <p:nvPicPr>
            <p:cNvPr id="18" name="Picture 10" descr="C:\Users\User\AppData\Local\Microsoft\Windows\INetCache\IE\HBQU0C7V\Tower_torre_pc_clon_server.svg[1].pn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6470388" y="4548398"/>
              <a:ext cx="547092" cy="780253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79512" y="548680"/>
            <a:ext cx="8643998" cy="3571900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Wave2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13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Questions</a:t>
            </a:r>
            <a:endParaRPr lang="en-US" sz="13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248654" y="3429000"/>
            <a:ext cx="1331458" cy="31547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19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?</a:t>
            </a:r>
            <a:endParaRPr lang="en-US" sz="19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814959"/>
            <a:ext cx="7920880" cy="1470025"/>
          </a:xfrm>
        </p:spPr>
        <p:txBody>
          <a:bodyPr>
            <a:normAutofit/>
          </a:bodyPr>
          <a:lstStyle/>
          <a:p>
            <a:r>
              <a:rPr lang="en-US" dirty="0" err="1" smtClean="0"/>
              <a:t>Sublinear</a:t>
            </a:r>
            <a:r>
              <a:rPr lang="en-US" dirty="0" smtClean="0"/>
              <a:t> Time Algorithms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7092280" y="620688"/>
            <a:ext cx="1440160" cy="1512167"/>
            <a:chOff x="899592" y="3212976"/>
            <a:chExt cx="2600921" cy="2600921"/>
          </a:xfrm>
        </p:grpSpPr>
        <p:pic>
          <p:nvPicPr>
            <p:cNvPr id="9" name="Picture 13" descr="C:\Users\User\AppData\Local\Microsoft\Windows\INetCache\IE\R3T6GX03\1386617449[1].pn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259632" y="3573016"/>
              <a:ext cx="1885668" cy="1860823"/>
            </a:xfrm>
            <a:prstGeom prst="rect">
              <a:avLst/>
            </a:prstGeom>
            <a:noFill/>
          </p:spPr>
        </p:pic>
        <p:pic>
          <p:nvPicPr>
            <p:cNvPr id="10" name="Picture 12" descr="C:\Users\User\AppData\Local\Microsoft\Windows\INetCache\IE\HBQU0C7V\emyller-magnifying-glass[1]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99592" y="3212976"/>
              <a:ext cx="2600921" cy="2600921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Sublinear</a:t>
            </a:r>
            <a:r>
              <a:rPr lang="en-US" dirty="0" smtClean="0"/>
              <a:t> Time Algorithms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algorithms read all their input.</a:t>
            </a:r>
          </a:p>
          <a:p>
            <a:pPr lvl="1"/>
            <a:r>
              <a:rPr lang="en-US" dirty="0" smtClean="0">
                <a:sym typeface="Wingdings"/>
              </a:rPr>
              <a:t>Require at least a linear time.</a:t>
            </a:r>
          </a:p>
          <a:p>
            <a:endParaRPr lang="en-US" dirty="0" smtClean="0">
              <a:sym typeface="Wingdings"/>
            </a:endParaRPr>
          </a:p>
          <a:p>
            <a:r>
              <a:rPr lang="en-US" dirty="0" smtClean="0">
                <a:sym typeface="Wingdings"/>
              </a:rPr>
              <a:t>We are interested in </a:t>
            </a:r>
            <a:r>
              <a:rPr lang="en-US" dirty="0" err="1" smtClean="0">
                <a:sym typeface="Wingdings"/>
              </a:rPr>
              <a:t>sublinear</a:t>
            </a:r>
            <a:r>
              <a:rPr lang="en-US" dirty="0" smtClean="0">
                <a:sym typeface="Wingdings"/>
              </a:rPr>
              <a:t> time algorithms.</a:t>
            </a:r>
          </a:p>
          <a:p>
            <a:pPr lvl="1"/>
            <a:r>
              <a:rPr lang="en-US" dirty="0" smtClean="0">
                <a:sym typeface="Wingdings"/>
              </a:rPr>
              <a:t>Cannot afford to read all its input.</a:t>
            </a:r>
          </a:p>
          <a:p>
            <a:endParaRPr lang="en-US" dirty="0" smtClean="0">
              <a:sym typeface="Wingdings"/>
            </a:endParaRPr>
          </a:p>
          <a:p>
            <a:r>
              <a:rPr lang="en-US" dirty="0" smtClean="0">
                <a:sym typeface="Wingdings"/>
              </a:rPr>
              <a:t>We will start with a simple example…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5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7308304" y="476673"/>
            <a:ext cx="1080120" cy="1080119"/>
            <a:chOff x="899592" y="3212976"/>
            <a:chExt cx="2600921" cy="2600921"/>
          </a:xfrm>
        </p:grpSpPr>
        <p:pic>
          <p:nvPicPr>
            <p:cNvPr id="6" name="Picture 13" descr="C:\Users\User\AppData\Local\Microsoft\Windows\INetCache\IE\R3T6GX03\1386617449[1].pn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259632" y="3573016"/>
              <a:ext cx="1885668" cy="1860823"/>
            </a:xfrm>
            <a:prstGeom prst="rect">
              <a:avLst/>
            </a:prstGeom>
            <a:noFill/>
          </p:spPr>
        </p:pic>
        <p:pic>
          <p:nvPicPr>
            <p:cNvPr id="7" name="Picture 12" descr="C:\Users\User\AppData\Local\Microsoft\Windows\INetCache\IE\HBQU0C7V\emyller-magnifying-glass[1]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99592" y="3212976"/>
              <a:ext cx="2600921" cy="2600921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Diameter Approximation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834880" cy="4525963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b="1" u="sng" dirty="0" smtClean="0"/>
              <a:t>Instance</a:t>
            </a:r>
          </a:p>
          <a:p>
            <a:r>
              <a:rPr lang="en-US" dirty="0" smtClean="0"/>
              <a:t>A set </a:t>
            </a:r>
            <a:r>
              <a:rPr lang="en-US" i="1" dirty="0" smtClean="0"/>
              <a:t>P</a:t>
            </a:r>
            <a:r>
              <a:rPr lang="en-US" dirty="0" smtClean="0"/>
              <a:t> of points.</a:t>
            </a:r>
          </a:p>
          <a:p>
            <a:r>
              <a:rPr lang="en-US" dirty="0" smtClean="0"/>
              <a:t>A function </a:t>
            </a:r>
            <a:r>
              <a:rPr lang="en-US" i="1" dirty="0" smtClean="0"/>
              <a:t>d</a:t>
            </a:r>
            <a:r>
              <a:rPr lang="en-US" dirty="0" smtClean="0"/>
              <a:t>: </a:t>
            </a:r>
            <a:r>
              <a:rPr lang="en-US" i="1" dirty="0" smtClean="0"/>
              <a:t>P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 </a:t>
            </a:r>
            <a:r>
              <a:rPr lang="en-US" i="1" dirty="0" smtClean="0">
                <a:sym typeface="Symbol"/>
              </a:rPr>
              <a:t>P</a:t>
            </a:r>
            <a:r>
              <a:rPr lang="en-US" dirty="0" smtClean="0">
                <a:sym typeface="Symbol"/>
              </a:rPr>
              <a:t>  </a:t>
            </a:r>
            <a:r>
              <a:rPr lang="en-US" i="1" dirty="0" smtClean="0">
                <a:sym typeface="Symbol"/>
              </a:rPr>
              <a:t>R</a:t>
            </a:r>
            <a:r>
              <a:rPr lang="en-US" dirty="0" smtClean="0">
                <a:sym typeface="Symbol"/>
              </a:rPr>
              <a:t> giving the distance between every pair of points.</a:t>
            </a:r>
          </a:p>
          <a:p>
            <a:r>
              <a:rPr lang="en-US" dirty="0" smtClean="0">
                <a:sym typeface="Symbol"/>
              </a:rPr>
              <a:t>We assume </a:t>
            </a:r>
            <a:r>
              <a:rPr lang="en-US" i="1" dirty="0" smtClean="0">
                <a:sym typeface="Symbol"/>
              </a:rPr>
              <a:t>d</a:t>
            </a:r>
            <a:r>
              <a:rPr lang="en-US" dirty="0" smtClean="0">
                <a:sym typeface="Symbol"/>
              </a:rPr>
              <a:t> is a metric.</a:t>
            </a:r>
          </a:p>
          <a:p>
            <a:endParaRPr lang="en-US" dirty="0" smtClean="0">
              <a:sym typeface="Symbol"/>
            </a:endParaRPr>
          </a:p>
          <a:p>
            <a:pPr>
              <a:buNone/>
            </a:pPr>
            <a:r>
              <a:rPr lang="en-US" b="1" u="sng" dirty="0" smtClean="0">
                <a:sym typeface="Symbol"/>
              </a:rPr>
              <a:t>Objective</a:t>
            </a:r>
          </a:p>
          <a:p>
            <a:pPr marL="0" indent="0">
              <a:buNone/>
            </a:pPr>
            <a:r>
              <a:rPr lang="en-US" dirty="0" smtClean="0">
                <a:sym typeface="Symbol"/>
              </a:rPr>
              <a:t>Approximate the diameter </a:t>
            </a:r>
            <a:r>
              <a:rPr lang="en-US" i="1" dirty="0" smtClean="0">
                <a:sym typeface="Symbol"/>
              </a:rPr>
              <a:t>D</a:t>
            </a:r>
            <a:r>
              <a:rPr lang="en-US" dirty="0" smtClean="0">
                <a:sym typeface="Symbol"/>
              </a:rPr>
              <a:t> of </a:t>
            </a:r>
            <a:r>
              <a:rPr lang="en-US" i="1" dirty="0" smtClean="0">
                <a:sym typeface="Symbol"/>
              </a:rPr>
              <a:t>P.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524618" y="5445224"/>
          <a:ext cx="2471318" cy="7920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Equation" r:id="rId3" imgW="990360" imgH="317160" progId="Equation.3">
                  <p:embed/>
                </p:oleObj>
              </mc:Choice>
              <mc:Fallback>
                <p:oleObj name="Equation" r:id="rId3" imgW="990360" imgH="3171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618" y="5445224"/>
                        <a:ext cx="2471318" cy="79208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7380312" y="404664"/>
            <a:ext cx="1008112" cy="1008112"/>
            <a:chOff x="7308304" y="476672"/>
            <a:chExt cx="1008112" cy="1008112"/>
          </a:xfrm>
        </p:grpSpPr>
        <p:sp>
          <p:nvSpPr>
            <p:cNvPr id="6" name="Oval 5"/>
            <p:cNvSpPr/>
            <p:nvPr/>
          </p:nvSpPr>
          <p:spPr>
            <a:xfrm>
              <a:off x="7308304" y="476672"/>
              <a:ext cx="1008112" cy="1008112"/>
            </a:xfrm>
            <a:prstGeom prst="ellipse">
              <a:avLst/>
            </a:prstGeom>
            <a:noFill/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he-IL">
                <a:ln w="76200">
                  <a:solidFill>
                    <a:schemeClr val="tx1"/>
                  </a:solidFill>
                </a:ln>
              </a:endParaRPr>
            </a:p>
          </p:txBody>
        </p:sp>
        <p:cxnSp>
          <p:nvCxnSpPr>
            <p:cNvPr id="8" name="Straight Arrow Connector 7"/>
            <p:cNvCxnSpPr>
              <a:stCxn id="6" idx="3"/>
              <a:endCxn id="6" idx="7"/>
            </p:cNvCxnSpPr>
            <p:nvPr/>
          </p:nvCxnSpPr>
          <p:spPr>
            <a:xfrm flipV="1">
              <a:off x="7455939" y="624306"/>
              <a:ext cx="712842" cy="712844"/>
            </a:xfrm>
            <a:prstGeom prst="straightConnector1">
              <a:avLst/>
            </a:prstGeom>
            <a:ln w="76200">
              <a:solidFill>
                <a:srgbClr val="FF000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Oval 9"/>
          <p:cNvSpPr/>
          <p:nvPr/>
        </p:nvSpPr>
        <p:spPr>
          <a:xfrm>
            <a:off x="5940152" y="1916832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800" i="1" dirty="0" smtClean="0"/>
              <a:t>u</a:t>
            </a:r>
            <a:endParaRPr lang="he-IL" sz="2800" i="1" dirty="0"/>
          </a:p>
        </p:txBody>
      </p:sp>
      <p:sp>
        <p:nvSpPr>
          <p:cNvPr id="11" name="Oval 10"/>
          <p:cNvSpPr/>
          <p:nvPr/>
        </p:nvSpPr>
        <p:spPr>
          <a:xfrm>
            <a:off x="7812360" y="2420888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800" i="1" dirty="0" smtClean="0"/>
              <a:t>v</a:t>
            </a:r>
            <a:endParaRPr lang="he-IL" sz="2800" i="1" dirty="0"/>
          </a:p>
        </p:txBody>
      </p:sp>
      <p:sp>
        <p:nvSpPr>
          <p:cNvPr id="12" name="Oval 11"/>
          <p:cNvSpPr/>
          <p:nvPr/>
        </p:nvSpPr>
        <p:spPr>
          <a:xfrm>
            <a:off x="5724128" y="4005064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800" i="1" dirty="0" smtClean="0"/>
              <a:t>w</a:t>
            </a:r>
            <a:endParaRPr lang="he-IL" sz="2800" i="1" dirty="0"/>
          </a:p>
        </p:txBody>
      </p:sp>
      <p:sp>
        <p:nvSpPr>
          <p:cNvPr id="13" name="Oval 12"/>
          <p:cNvSpPr/>
          <p:nvPr/>
        </p:nvSpPr>
        <p:spPr>
          <a:xfrm>
            <a:off x="7020272" y="3573016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800" i="1" dirty="0" smtClean="0"/>
              <a:t>z</a:t>
            </a:r>
            <a:endParaRPr lang="he-IL" sz="2800" i="1" dirty="0"/>
          </a:p>
        </p:txBody>
      </p:sp>
      <p:grpSp>
        <p:nvGrpSpPr>
          <p:cNvPr id="18" name="Group 17"/>
          <p:cNvGrpSpPr/>
          <p:nvPr/>
        </p:nvGrpSpPr>
        <p:grpSpPr>
          <a:xfrm>
            <a:off x="6154367" y="2851127"/>
            <a:ext cx="1731810" cy="1227754"/>
            <a:chOff x="6154367" y="2851127"/>
            <a:chExt cx="1731810" cy="1227754"/>
          </a:xfrm>
        </p:grpSpPr>
        <p:cxnSp>
          <p:nvCxnSpPr>
            <p:cNvPr id="15" name="Straight Arrow Connector 14"/>
            <p:cNvCxnSpPr>
              <a:stCxn id="12" idx="7"/>
              <a:endCxn id="11" idx="3"/>
            </p:cNvCxnSpPr>
            <p:nvPr/>
          </p:nvCxnSpPr>
          <p:spPr>
            <a:xfrm flipV="1">
              <a:off x="6154367" y="2851127"/>
              <a:ext cx="1731810" cy="1227754"/>
            </a:xfrm>
            <a:prstGeom prst="straightConnector1">
              <a:avLst/>
            </a:prstGeom>
            <a:ln w="57150">
              <a:solidFill>
                <a:srgbClr val="FF000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 rot="19365689">
              <a:off x="6266683" y="3011198"/>
              <a:ext cx="1175322" cy="52322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sz="2800" i="1" dirty="0" smtClean="0"/>
                <a:t>d</a:t>
              </a:r>
              <a:r>
                <a:rPr lang="en-US" sz="2800" dirty="0" smtClean="0"/>
                <a:t>(</a:t>
              </a:r>
              <a:r>
                <a:rPr lang="en-US" sz="2800" i="1" dirty="0" smtClean="0"/>
                <a:t>v</a:t>
              </a:r>
              <a:r>
                <a:rPr lang="en-US" sz="2800" dirty="0" smtClean="0"/>
                <a:t>, </a:t>
              </a:r>
              <a:r>
                <a:rPr lang="en-US" sz="2800" i="1" dirty="0" smtClean="0"/>
                <a:t>w</a:t>
              </a:r>
              <a:r>
                <a:rPr lang="en-US" sz="2800" dirty="0" smtClean="0"/>
                <a:t>)</a:t>
              </a:r>
              <a:endParaRPr lang="he-IL" sz="2800" i="1" dirty="0"/>
            </a:p>
          </p:txBody>
        </p:sp>
      </p:grpSp>
      <p:sp>
        <p:nvSpPr>
          <p:cNvPr id="17" name="Cloud Callout 16"/>
          <p:cNvSpPr/>
          <p:nvPr/>
        </p:nvSpPr>
        <p:spPr>
          <a:xfrm>
            <a:off x="1187624" y="620688"/>
            <a:ext cx="6696744" cy="2808312"/>
          </a:xfrm>
          <a:prstGeom prst="cloudCallout">
            <a:avLst>
              <a:gd name="adj1" fmla="val -11958"/>
              <a:gd name="adj2" fmla="val 6121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marL="228600" indent="-228600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en-US" sz="2400" dirty="0" smtClean="0"/>
              <a:t>All distances are non-negative.</a:t>
            </a:r>
          </a:p>
          <a:p>
            <a:pPr marL="228600" indent="-228600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en-US" sz="2400" i="1" dirty="0" smtClean="0"/>
              <a:t>d</a:t>
            </a:r>
            <a:r>
              <a:rPr lang="en-US" sz="2400" dirty="0" smtClean="0"/>
              <a:t>(</a:t>
            </a:r>
            <a:r>
              <a:rPr lang="en-US" sz="2400" i="1" dirty="0" smtClean="0"/>
              <a:t>u</a:t>
            </a:r>
            <a:r>
              <a:rPr lang="en-US" sz="2400" dirty="0" smtClean="0"/>
              <a:t>, </a:t>
            </a:r>
            <a:r>
              <a:rPr lang="en-US" sz="2400" i="1" dirty="0" smtClean="0"/>
              <a:t>v</a:t>
            </a:r>
            <a:r>
              <a:rPr lang="en-US" sz="2400" dirty="0" smtClean="0"/>
              <a:t>) = 0 </a:t>
            </a:r>
            <a:r>
              <a:rPr lang="en-US" sz="2400" dirty="0" smtClean="0">
                <a:sym typeface="Symbol"/>
              </a:rPr>
              <a:t> </a:t>
            </a:r>
            <a:r>
              <a:rPr lang="en-US" sz="2400" i="1" dirty="0" smtClean="0">
                <a:sym typeface="Symbol"/>
              </a:rPr>
              <a:t>u</a:t>
            </a:r>
            <a:r>
              <a:rPr lang="en-US" sz="2400" dirty="0" smtClean="0">
                <a:sym typeface="Symbol"/>
              </a:rPr>
              <a:t> = </a:t>
            </a:r>
            <a:r>
              <a:rPr lang="en-US" sz="2400" i="1" dirty="0" smtClean="0">
                <a:sym typeface="Symbol"/>
              </a:rPr>
              <a:t>v</a:t>
            </a:r>
            <a:endParaRPr lang="en-US" sz="2400" dirty="0" smtClean="0">
              <a:sym typeface="Symbol"/>
            </a:endParaRPr>
          </a:p>
          <a:p>
            <a:pPr marL="228600" indent="-228600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en-US" sz="2400" i="1" dirty="0" smtClean="0">
                <a:sym typeface="Symbol"/>
              </a:rPr>
              <a:t>d</a:t>
            </a:r>
            <a:r>
              <a:rPr lang="en-US" sz="2400" dirty="0" smtClean="0">
                <a:sym typeface="Symbol"/>
              </a:rPr>
              <a:t>(</a:t>
            </a:r>
            <a:r>
              <a:rPr lang="en-US" sz="2400" i="1" dirty="0" smtClean="0">
                <a:sym typeface="Symbol"/>
              </a:rPr>
              <a:t>u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v</a:t>
            </a:r>
            <a:r>
              <a:rPr lang="en-US" sz="2400" dirty="0" smtClean="0">
                <a:sym typeface="Symbol"/>
              </a:rPr>
              <a:t>) = </a:t>
            </a:r>
            <a:r>
              <a:rPr lang="en-US" sz="2400" i="1" dirty="0" smtClean="0">
                <a:sym typeface="Symbol"/>
              </a:rPr>
              <a:t>d</a:t>
            </a:r>
            <a:r>
              <a:rPr lang="en-US" sz="2400" dirty="0" smtClean="0">
                <a:sym typeface="Symbol"/>
              </a:rPr>
              <a:t>(</a:t>
            </a:r>
            <a:r>
              <a:rPr lang="en-US" sz="2400" i="1" dirty="0" smtClean="0">
                <a:sym typeface="Symbol"/>
              </a:rPr>
              <a:t>v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u</a:t>
            </a:r>
            <a:r>
              <a:rPr lang="en-US" sz="2400" dirty="0" smtClean="0">
                <a:sym typeface="Symbol"/>
              </a:rPr>
              <a:t>)</a:t>
            </a:r>
          </a:p>
          <a:p>
            <a:pPr marL="228600" indent="-228600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en-US" sz="2400" i="1" dirty="0" smtClean="0">
                <a:sym typeface="Symbol"/>
              </a:rPr>
              <a:t>d</a:t>
            </a:r>
            <a:r>
              <a:rPr lang="en-US" sz="2400" dirty="0" smtClean="0">
                <a:sym typeface="Symbol"/>
              </a:rPr>
              <a:t>(</a:t>
            </a:r>
            <a:r>
              <a:rPr lang="en-US" sz="2400" i="1" dirty="0" smtClean="0">
                <a:sym typeface="Symbol"/>
              </a:rPr>
              <a:t>u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v</a:t>
            </a:r>
            <a:r>
              <a:rPr lang="en-US" sz="2400" dirty="0" smtClean="0">
                <a:sym typeface="Symbol"/>
              </a:rPr>
              <a:t>) + </a:t>
            </a:r>
            <a:r>
              <a:rPr lang="en-US" sz="2400" i="1" dirty="0" smtClean="0">
                <a:sym typeface="Symbol"/>
              </a:rPr>
              <a:t>d</a:t>
            </a:r>
            <a:r>
              <a:rPr lang="en-US" sz="2400" dirty="0" smtClean="0">
                <a:sym typeface="Symbol"/>
              </a:rPr>
              <a:t>(</a:t>
            </a:r>
            <a:r>
              <a:rPr lang="en-US" sz="2400" i="1" dirty="0" smtClean="0">
                <a:sym typeface="Symbol"/>
              </a:rPr>
              <a:t>v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w</a:t>
            </a:r>
            <a:r>
              <a:rPr lang="en-US" sz="2400" dirty="0" smtClean="0">
                <a:sym typeface="Symbol"/>
              </a:rPr>
              <a:t>) ≥ </a:t>
            </a:r>
            <a:r>
              <a:rPr lang="en-US" sz="2400" i="1" dirty="0" smtClean="0">
                <a:sym typeface="Symbol"/>
              </a:rPr>
              <a:t>d</a:t>
            </a:r>
            <a:r>
              <a:rPr lang="en-US" sz="2400" dirty="0" smtClean="0">
                <a:sym typeface="Symbol"/>
              </a:rPr>
              <a:t>(</a:t>
            </a:r>
            <a:r>
              <a:rPr lang="en-US" sz="2400" i="1" dirty="0" smtClean="0">
                <a:sym typeface="Symbol"/>
              </a:rPr>
              <a:t>u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w</a:t>
            </a:r>
            <a:r>
              <a:rPr lang="en-US" sz="2400" dirty="0" smtClean="0">
                <a:sym typeface="Symbol"/>
              </a:rPr>
              <a:t>)</a:t>
            </a:r>
            <a:endParaRPr lang="he-IL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7" grpId="0" uiExpand="1" build="allAtOnce" animBg="1"/>
      <p:bldP spid="17" grpId="1" build="allAtOnce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5698976" cy="496855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u="sng" dirty="0" smtClean="0"/>
              <a:t>Trivial Algorithm</a:t>
            </a:r>
          </a:p>
          <a:p>
            <a:r>
              <a:rPr lang="en-US" dirty="0" smtClean="0"/>
              <a:t>Query the distance between every pair of points, and return the maximum one.</a:t>
            </a:r>
          </a:p>
          <a:p>
            <a:r>
              <a:rPr lang="en-US" dirty="0" smtClean="0"/>
              <a:t>Time complexity: </a:t>
            </a:r>
            <a:r>
              <a:rPr lang="en-US" i="1" dirty="0" smtClean="0"/>
              <a:t>O</a:t>
            </a:r>
            <a:r>
              <a:rPr lang="en-US" dirty="0" smtClean="0"/>
              <a:t>(</a:t>
            </a:r>
            <a:r>
              <a:rPr lang="en-US" i="1" dirty="0" smtClean="0"/>
              <a:t>P</a:t>
            </a:r>
            <a:r>
              <a:rPr lang="en-US" baseline="30000" dirty="0" smtClean="0"/>
              <a:t>2</a:t>
            </a:r>
            <a:r>
              <a:rPr lang="en-US" dirty="0" smtClean="0"/>
              <a:t>).</a:t>
            </a:r>
          </a:p>
          <a:p>
            <a:endParaRPr lang="en-US" sz="1700" dirty="0" smtClean="0"/>
          </a:p>
          <a:p>
            <a:pPr>
              <a:buNone/>
            </a:pPr>
            <a:r>
              <a:rPr lang="en-US" b="1" u="sng" dirty="0" smtClean="0"/>
              <a:t>More Involved Algorithm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Fix an arbitrary point </a:t>
            </a:r>
            <a:r>
              <a:rPr lang="en-US" i="1" dirty="0" smtClean="0"/>
              <a:t>u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  <a:tabLst>
                <a:tab pos="7437438" algn="l"/>
              </a:tabLst>
            </a:pPr>
            <a:r>
              <a:rPr lang="en-US" dirty="0" smtClean="0"/>
              <a:t>Query the distance of every other point from </a:t>
            </a:r>
            <a:r>
              <a:rPr lang="en-US" i="1" dirty="0" smtClean="0"/>
              <a:t>u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Return the maximum distance found.</a:t>
            </a:r>
          </a:p>
          <a:p>
            <a:pPr>
              <a:buNone/>
            </a:pP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Cloud Callout 4"/>
          <p:cNvSpPr/>
          <p:nvPr/>
        </p:nvSpPr>
        <p:spPr>
          <a:xfrm>
            <a:off x="3059832" y="1700808"/>
            <a:ext cx="3888432" cy="1296144"/>
          </a:xfrm>
          <a:prstGeom prst="cloudCallo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800" dirty="0" smtClean="0"/>
              <a:t>The size of the input.</a:t>
            </a:r>
            <a:endParaRPr lang="he-IL" sz="2800" dirty="0"/>
          </a:p>
        </p:txBody>
      </p:sp>
      <p:pic>
        <p:nvPicPr>
          <p:cNvPr id="2050" name="Picture 2" descr="C:\Users\User\AppData\Local\Microsoft\Windows\INetCache\IE\3PNZHOW0\comicMachine1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8553" y="425716"/>
            <a:ext cx="1837903" cy="1131076"/>
          </a:xfrm>
          <a:prstGeom prst="rect">
            <a:avLst/>
          </a:prstGeom>
          <a:noFill/>
        </p:spPr>
      </p:pic>
      <p:sp>
        <p:nvSpPr>
          <p:cNvPr id="14" name="Oval 13"/>
          <p:cNvSpPr/>
          <p:nvPr/>
        </p:nvSpPr>
        <p:spPr>
          <a:xfrm>
            <a:off x="6300192" y="2420888"/>
            <a:ext cx="504056" cy="50405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800" i="1" dirty="0" smtClean="0"/>
              <a:t>u</a:t>
            </a:r>
            <a:endParaRPr lang="he-IL" sz="2800" i="1" dirty="0"/>
          </a:p>
        </p:txBody>
      </p:sp>
      <p:sp>
        <p:nvSpPr>
          <p:cNvPr id="15" name="Oval 14"/>
          <p:cNvSpPr/>
          <p:nvPr/>
        </p:nvSpPr>
        <p:spPr>
          <a:xfrm>
            <a:off x="8172400" y="2924944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800" i="1" dirty="0" smtClean="0"/>
              <a:t>v</a:t>
            </a:r>
            <a:endParaRPr lang="he-IL" sz="2800" i="1" dirty="0"/>
          </a:p>
        </p:txBody>
      </p:sp>
      <p:sp>
        <p:nvSpPr>
          <p:cNvPr id="16" name="Oval 15"/>
          <p:cNvSpPr/>
          <p:nvPr/>
        </p:nvSpPr>
        <p:spPr>
          <a:xfrm>
            <a:off x="6084168" y="4509120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800" i="1" dirty="0" smtClean="0"/>
              <a:t>w</a:t>
            </a:r>
            <a:endParaRPr lang="he-IL" sz="2800" i="1" dirty="0"/>
          </a:p>
        </p:txBody>
      </p:sp>
      <p:sp>
        <p:nvSpPr>
          <p:cNvPr id="17" name="Oval 16"/>
          <p:cNvSpPr/>
          <p:nvPr/>
        </p:nvSpPr>
        <p:spPr>
          <a:xfrm>
            <a:off x="7380312" y="4077072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800" i="1" dirty="0" smtClean="0"/>
              <a:t>z</a:t>
            </a:r>
            <a:endParaRPr lang="he-IL" sz="2800" i="1" dirty="0"/>
          </a:p>
        </p:txBody>
      </p:sp>
      <p:cxnSp>
        <p:nvCxnSpPr>
          <p:cNvPr id="19" name="Straight Arrow Connector 18"/>
          <p:cNvCxnSpPr>
            <a:stCxn id="16" idx="0"/>
            <a:endCxn id="14" idx="4"/>
          </p:cNvCxnSpPr>
          <p:nvPr/>
        </p:nvCxnSpPr>
        <p:spPr>
          <a:xfrm flipV="1">
            <a:off x="6336196" y="2924944"/>
            <a:ext cx="216024" cy="1584176"/>
          </a:xfrm>
          <a:prstGeom prst="straightConnector1">
            <a:avLst/>
          </a:prstGeom>
          <a:ln w="5715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17" idx="1"/>
            <a:endCxn id="14" idx="5"/>
          </p:cNvCxnSpPr>
          <p:nvPr/>
        </p:nvCxnSpPr>
        <p:spPr>
          <a:xfrm flipH="1" flipV="1">
            <a:off x="6730431" y="2851127"/>
            <a:ext cx="723698" cy="1299762"/>
          </a:xfrm>
          <a:prstGeom prst="straightConnector1">
            <a:avLst/>
          </a:prstGeom>
          <a:ln w="5715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15" idx="2"/>
            <a:endCxn id="14" idx="6"/>
          </p:cNvCxnSpPr>
          <p:nvPr/>
        </p:nvCxnSpPr>
        <p:spPr>
          <a:xfrm flipH="1" flipV="1">
            <a:off x="6804248" y="2672916"/>
            <a:ext cx="1368152" cy="504056"/>
          </a:xfrm>
          <a:prstGeom prst="straightConnector1">
            <a:avLst/>
          </a:prstGeom>
          <a:ln w="5715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5" grpId="1" animBg="1"/>
      <p:bldP spid="14" grpId="0" animBg="1"/>
      <p:bldP spid="15" grpId="0" animBg="1"/>
      <p:bldP spid="16" grpId="0" animBg="1"/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0" descr="C:\Documents and Settings\moranfe\Local Settings\Temporary Internet Files\Content.IE5\AXLZ32D6\MCBS01872_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3533" y="456998"/>
            <a:ext cx="1442923" cy="1027786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u="sng" dirty="0" smtClean="0"/>
              <a:t>Time Complexity</a:t>
            </a:r>
          </a:p>
          <a:p>
            <a:r>
              <a:rPr lang="en-US" dirty="0" smtClean="0"/>
              <a:t>Time O(</a:t>
            </a:r>
            <a:r>
              <a:rPr lang="en-US" i="1" dirty="0" smtClean="0"/>
              <a:t>P</a:t>
            </a:r>
            <a:r>
              <a:rPr lang="en-US" dirty="0" smtClean="0"/>
              <a:t>).</a:t>
            </a:r>
          </a:p>
          <a:p>
            <a:endParaRPr lang="en-US" dirty="0" smtClean="0"/>
          </a:p>
          <a:p>
            <a:pPr>
              <a:buNone/>
            </a:pPr>
            <a:r>
              <a:rPr lang="en-US" b="1" u="sng" dirty="0" smtClean="0"/>
              <a:t>Guarantee</a:t>
            </a:r>
          </a:p>
          <a:p>
            <a:r>
              <a:rPr lang="en-US" dirty="0" smtClean="0"/>
              <a:t>Let </a:t>
            </a:r>
            <a:r>
              <a:rPr lang="en-US" i="1" dirty="0" smtClean="0"/>
              <a:t>d</a:t>
            </a:r>
            <a:r>
              <a:rPr lang="en-US" dirty="0" smtClean="0"/>
              <a:t>(</a:t>
            </a:r>
            <a:r>
              <a:rPr lang="en-US" i="1" dirty="0" smtClean="0"/>
              <a:t>v</a:t>
            </a:r>
            <a:r>
              <a:rPr lang="en-US" dirty="0" smtClean="0"/>
              <a:t>, </a:t>
            </a:r>
            <a:r>
              <a:rPr lang="en-US" i="1" dirty="0" smtClean="0"/>
              <a:t>w</a:t>
            </a:r>
            <a:r>
              <a:rPr lang="en-US" dirty="0" smtClean="0"/>
              <a:t>) be the diameter.</a:t>
            </a:r>
          </a:p>
          <a:p>
            <a:r>
              <a:rPr lang="en-US" dirty="0" smtClean="0"/>
              <a:t>By the triangle inequality:</a:t>
            </a:r>
          </a:p>
          <a:p>
            <a:pPr algn="ctr">
              <a:buNone/>
            </a:pPr>
            <a:r>
              <a:rPr lang="en-US" i="1" dirty="0" smtClean="0"/>
              <a:t>d</a:t>
            </a:r>
            <a:r>
              <a:rPr lang="en-US" dirty="0" smtClean="0"/>
              <a:t>(</a:t>
            </a:r>
            <a:r>
              <a:rPr lang="en-US" i="1" dirty="0" smtClean="0"/>
              <a:t>u</a:t>
            </a:r>
            <a:r>
              <a:rPr lang="en-US" dirty="0" smtClean="0"/>
              <a:t>, </a:t>
            </a:r>
            <a:r>
              <a:rPr lang="en-US" i="1" dirty="0" smtClean="0"/>
              <a:t>v</a:t>
            </a:r>
            <a:r>
              <a:rPr lang="en-US" dirty="0" smtClean="0"/>
              <a:t>) + </a:t>
            </a:r>
            <a:r>
              <a:rPr lang="en-US" i="1" dirty="0" smtClean="0"/>
              <a:t>d</a:t>
            </a:r>
            <a:r>
              <a:rPr lang="en-US" dirty="0" smtClean="0"/>
              <a:t>(</a:t>
            </a:r>
            <a:r>
              <a:rPr lang="en-US" i="1" dirty="0" smtClean="0"/>
              <a:t>u</a:t>
            </a:r>
            <a:r>
              <a:rPr lang="en-US" dirty="0" smtClean="0"/>
              <a:t>, </a:t>
            </a:r>
            <a:r>
              <a:rPr lang="en-US" i="1" dirty="0" smtClean="0"/>
              <a:t>w</a:t>
            </a:r>
            <a:r>
              <a:rPr lang="en-US" dirty="0" smtClean="0"/>
              <a:t>) </a:t>
            </a:r>
            <a:r>
              <a:rPr lang="en-US" dirty="0" smtClean="0">
                <a:sym typeface="Symbol"/>
              </a:rPr>
              <a:t></a:t>
            </a:r>
            <a:r>
              <a:rPr lang="en-US" dirty="0" smtClean="0"/>
              <a:t> </a:t>
            </a:r>
            <a:r>
              <a:rPr lang="en-US" i="1" dirty="0" smtClean="0"/>
              <a:t>d</a:t>
            </a:r>
            <a:r>
              <a:rPr lang="en-US" dirty="0" smtClean="0"/>
              <a:t>(</a:t>
            </a:r>
            <a:r>
              <a:rPr lang="en-US" i="1" dirty="0" smtClean="0"/>
              <a:t>v</a:t>
            </a:r>
            <a:r>
              <a:rPr lang="en-US" dirty="0" smtClean="0"/>
              <a:t>, </a:t>
            </a:r>
            <a:r>
              <a:rPr lang="en-US" i="1" dirty="0" smtClean="0"/>
              <a:t>w</a:t>
            </a:r>
            <a:r>
              <a:rPr lang="en-US" dirty="0" smtClean="0"/>
              <a:t>) = </a:t>
            </a:r>
            <a:r>
              <a:rPr lang="en-US" i="1" dirty="0" smtClean="0"/>
              <a:t>D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The algorithm outputs a value </a:t>
            </a:r>
            <a:r>
              <a:rPr lang="en-US" i="1" dirty="0" smtClean="0"/>
              <a:t>D’</a:t>
            </a:r>
            <a:r>
              <a:rPr lang="en-US" dirty="0" smtClean="0"/>
              <a:t> such that:</a:t>
            </a:r>
          </a:p>
          <a:p>
            <a:pPr algn="ctr">
              <a:buNone/>
            </a:pPr>
            <a:r>
              <a:rPr lang="en-US" i="1" dirty="0" smtClean="0"/>
              <a:t>D</a:t>
            </a:r>
            <a:r>
              <a:rPr lang="en-US" dirty="0" smtClean="0"/>
              <a:t>/2 </a:t>
            </a:r>
            <a:r>
              <a:rPr lang="en-US" dirty="0" smtClean="0">
                <a:sym typeface="Symbol"/>
              </a:rPr>
              <a:t> </a:t>
            </a:r>
            <a:r>
              <a:rPr lang="en-US" i="1" dirty="0" smtClean="0">
                <a:sym typeface="Symbol"/>
              </a:rPr>
              <a:t>D’</a:t>
            </a:r>
            <a:r>
              <a:rPr lang="en-US" dirty="0" smtClean="0">
                <a:sym typeface="Symbol"/>
              </a:rPr>
              <a:t>  </a:t>
            </a:r>
            <a:r>
              <a:rPr lang="en-US" i="1" dirty="0" smtClean="0">
                <a:sym typeface="Symbol"/>
              </a:rPr>
              <a:t>D</a:t>
            </a:r>
            <a:r>
              <a:rPr lang="en-US" dirty="0" smtClean="0">
                <a:sym typeface="Symbol"/>
              </a:rPr>
              <a:t>.</a:t>
            </a:r>
            <a:endParaRPr lang="he-IL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Cloud Callout 5"/>
          <p:cNvSpPr/>
          <p:nvPr/>
        </p:nvSpPr>
        <p:spPr>
          <a:xfrm>
            <a:off x="1403648" y="692696"/>
            <a:ext cx="5040560" cy="1296144"/>
          </a:xfrm>
          <a:prstGeom prst="cloudCallout">
            <a:avLst>
              <a:gd name="adj1" fmla="val -30508"/>
              <a:gd name="adj2" fmla="val 5779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800" dirty="0" smtClean="0"/>
              <a:t>A square root of the size of the input.</a:t>
            </a:r>
            <a:endParaRPr lang="he-IL" sz="2800" dirty="0"/>
          </a:p>
        </p:txBody>
      </p:sp>
      <p:sp>
        <p:nvSpPr>
          <p:cNvPr id="7" name="Oval 6"/>
          <p:cNvSpPr/>
          <p:nvPr/>
        </p:nvSpPr>
        <p:spPr>
          <a:xfrm>
            <a:off x="6300192" y="1484784"/>
            <a:ext cx="504056" cy="50405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800" i="1" dirty="0" smtClean="0"/>
              <a:t>u</a:t>
            </a:r>
            <a:endParaRPr lang="he-IL" sz="2800" i="1" dirty="0"/>
          </a:p>
        </p:txBody>
      </p:sp>
      <p:sp>
        <p:nvSpPr>
          <p:cNvPr id="8" name="Oval 7"/>
          <p:cNvSpPr/>
          <p:nvPr/>
        </p:nvSpPr>
        <p:spPr>
          <a:xfrm>
            <a:off x="8172400" y="1988840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800" i="1" dirty="0" smtClean="0"/>
              <a:t>v</a:t>
            </a:r>
            <a:endParaRPr lang="he-IL" sz="2800" i="1" dirty="0"/>
          </a:p>
        </p:txBody>
      </p:sp>
      <p:sp>
        <p:nvSpPr>
          <p:cNvPr id="9" name="Oval 8"/>
          <p:cNvSpPr/>
          <p:nvPr/>
        </p:nvSpPr>
        <p:spPr>
          <a:xfrm>
            <a:off x="6084168" y="3573016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800" i="1" dirty="0" smtClean="0"/>
              <a:t>w</a:t>
            </a:r>
            <a:endParaRPr lang="he-IL" sz="2800" i="1" dirty="0"/>
          </a:p>
        </p:txBody>
      </p:sp>
      <p:sp>
        <p:nvSpPr>
          <p:cNvPr id="10" name="Oval 9"/>
          <p:cNvSpPr/>
          <p:nvPr/>
        </p:nvSpPr>
        <p:spPr>
          <a:xfrm>
            <a:off x="7380312" y="3140968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800" i="1" dirty="0" smtClean="0"/>
              <a:t>z</a:t>
            </a:r>
            <a:endParaRPr lang="he-IL" sz="2800" i="1" dirty="0"/>
          </a:p>
        </p:txBody>
      </p:sp>
      <p:cxnSp>
        <p:nvCxnSpPr>
          <p:cNvPr id="11" name="Straight Arrow Connector 10"/>
          <p:cNvCxnSpPr>
            <a:stCxn id="9" idx="0"/>
            <a:endCxn id="7" idx="4"/>
          </p:cNvCxnSpPr>
          <p:nvPr/>
        </p:nvCxnSpPr>
        <p:spPr>
          <a:xfrm flipV="1">
            <a:off x="6336196" y="1988840"/>
            <a:ext cx="216024" cy="1584176"/>
          </a:xfrm>
          <a:prstGeom prst="straightConnector1">
            <a:avLst/>
          </a:prstGeom>
          <a:ln w="5715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8" idx="2"/>
            <a:endCxn id="7" idx="6"/>
          </p:cNvCxnSpPr>
          <p:nvPr/>
        </p:nvCxnSpPr>
        <p:spPr>
          <a:xfrm flipH="1" flipV="1">
            <a:off x="6804248" y="1736812"/>
            <a:ext cx="1368152" cy="504056"/>
          </a:xfrm>
          <a:prstGeom prst="straightConnector1">
            <a:avLst/>
          </a:prstGeom>
          <a:ln w="5715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9" idx="7"/>
            <a:endCxn id="8" idx="3"/>
          </p:cNvCxnSpPr>
          <p:nvPr/>
        </p:nvCxnSpPr>
        <p:spPr>
          <a:xfrm flipV="1">
            <a:off x="6514407" y="2419079"/>
            <a:ext cx="1731810" cy="1227754"/>
          </a:xfrm>
          <a:prstGeom prst="straightConnector1">
            <a:avLst/>
          </a:prstGeom>
          <a:ln w="57150">
            <a:solidFill>
              <a:schemeClr val="accent6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Rounded Rectangle 16"/>
          <p:cNvSpPr/>
          <p:nvPr/>
        </p:nvSpPr>
        <p:spPr>
          <a:xfrm>
            <a:off x="1475656" y="1916832"/>
            <a:ext cx="6408712" cy="288032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3200" dirty="0" smtClean="0"/>
              <a:t>This is a rare example of a </a:t>
            </a:r>
            <a:r>
              <a:rPr lang="en-US" sz="3200" dirty="0" err="1" smtClean="0"/>
              <a:t>sublinear</a:t>
            </a:r>
            <a:r>
              <a:rPr lang="en-US" sz="3200" dirty="0" smtClean="0"/>
              <a:t> time </a:t>
            </a:r>
            <a:r>
              <a:rPr lang="en-US" sz="3200" i="1" dirty="0" smtClean="0"/>
              <a:t>deterministic</a:t>
            </a:r>
            <a:r>
              <a:rPr lang="en-US" sz="3200" dirty="0" smtClean="0"/>
              <a:t> algorithm.</a:t>
            </a:r>
            <a:endParaRPr lang="he-IL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  <p:bldP spid="6" grpId="1" animBg="1"/>
      <p:bldP spid="7" grpId="0" animBg="1"/>
      <p:bldP spid="8" grpId="0" animBg="1"/>
      <p:bldP spid="9" grpId="0" animBg="1"/>
      <p:bldP spid="10" grpId="0" animBg="1"/>
      <p:bldP spid="18" grpId="0" animBg="1"/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Property testing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We are interested in deciding whether an object has some property.</a:t>
            </a:r>
          </a:p>
          <a:p>
            <a:r>
              <a:rPr lang="en-US" dirty="0" smtClean="0"/>
              <a:t>Often depends on all the input:</a:t>
            </a:r>
          </a:p>
          <a:p>
            <a:pPr lvl="1"/>
            <a:r>
              <a:rPr lang="en-US" dirty="0" smtClean="0"/>
              <a:t>Is a list of numbers sorted?</a:t>
            </a:r>
          </a:p>
          <a:p>
            <a:pPr lvl="1"/>
            <a:r>
              <a:rPr lang="en-US" dirty="0" smtClean="0"/>
              <a:t>Are all the numbers in a set distinct?</a:t>
            </a:r>
          </a:p>
          <a:p>
            <a:pPr lvl="1"/>
            <a:r>
              <a:rPr lang="en-US" dirty="0" smtClean="0"/>
              <a:t>Is an image an half-plane?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To get the right answer with a constant probability one has to read a constant fraction of the input.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3078" name="Picture 6" descr="C:\Users\User\AppData\Local\Microsoft\Windows\INetCache\IE\HBQU0C7V\ar124987747742093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260648"/>
            <a:ext cx="1080120" cy="1080120"/>
          </a:xfrm>
          <a:prstGeom prst="rect">
            <a:avLst/>
          </a:prstGeom>
          <a:noFill/>
        </p:spPr>
      </p:pic>
      <p:sp>
        <p:nvSpPr>
          <p:cNvPr id="10" name="Down Arrow 9"/>
          <p:cNvSpPr/>
          <p:nvPr/>
        </p:nvSpPr>
        <p:spPr>
          <a:xfrm>
            <a:off x="4499992" y="4293096"/>
            <a:ext cx="720080" cy="576064"/>
          </a:xfrm>
          <a:prstGeom prst="down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pSp>
        <p:nvGrpSpPr>
          <p:cNvPr id="36" name="Group 35"/>
          <p:cNvGrpSpPr/>
          <p:nvPr/>
        </p:nvGrpSpPr>
        <p:grpSpPr>
          <a:xfrm>
            <a:off x="1619672" y="4725144"/>
            <a:ext cx="1858560" cy="1776393"/>
            <a:chOff x="1619672" y="4725144"/>
            <a:chExt cx="1858560" cy="1776393"/>
          </a:xfrm>
        </p:grpSpPr>
        <p:grpSp>
          <p:nvGrpSpPr>
            <p:cNvPr id="14" name="Group 13"/>
            <p:cNvGrpSpPr/>
            <p:nvPr/>
          </p:nvGrpSpPr>
          <p:grpSpPr>
            <a:xfrm>
              <a:off x="1619672" y="4725144"/>
              <a:ext cx="1512168" cy="1296144"/>
              <a:chOff x="6294120" y="3632056"/>
              <a:chExt cx="1086192" cy="1021080"/>
            </a:xfrm>
          </p:grpSpPr>
          <p:sp>
            <p:nvSpPr>
              <p:cNvPr id="11" name="Rectangle 10"/>
              <p:cNvSpPr/>
              <p:nvPr/>
            </p:nvSpPr>
            <p:spPr>
              <a:xfrm>
                <a:off x="6300192" y="3645024"/>
                <a:ext cx="1080120" cy="1008112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13" name="Freeform 12"/>
              <p:cNvSpPr/>
              <p:nvPr/>
            </p:nvSpPr>
            <p:spPr>
              <a:xfrm>
                <a:off x="6294120" y="3632056"/>
                <a:ext cx="870168" cy="1021080"/>
              </a:xfrm>
              <a:custGeom>
                <a:avLst/>
                <a:gdLst>
                  <a:gd name="connsiteX0" fmla="*/ 259080 w 533400"/>
                  <a:gd name="connsiteY0" fmla="*/ 0 h 1021080"/>
                  <a:gd name="connsiteX1" fmla="*/ 533400 w 533400"/>
                  <a:gd name="connsiteY1" fmla="*/ 1021080 h 1021080"/>
                  <a:gd name="connsiteX2" fmla="*/ 0 w 533400"/>
                  <a:gd name="connsiteY2" fmla="*/ 1021080 h 1021080"/>
                  <a:gd name="connsiteX3" fmla="*/ 0 w 533400"/>
                  <a:gd name="connsiteY3" fmla="*/ 15240 h 1021080"/>
                  <a:gd name="connsiteX4" fmla="*/ 0 w 533400"/>
                  <a:gd name="connsiteY4" fmla="*/ 15240 h 10210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33400" h="1021080">
                    <a:moveTo>
                      <a:pt x="259080" y="0"/>
                    </a:moveTo>
                    <a:lnTo>
                      <a:pt x="533400" y="1021080"/>
                    </a:lnTo>
                    <a:lnTo>
                      <a:pt x="0" y="1021080"/>
                    </a:lnTo>
                    <a:lnTo>
                      <a:pt x="0" y="15240"/>
                    </a:lnTo>
                    <a:lnTo>
                      <a:pt x="0" y="15240"/>
                    </a:lnTo>
                  </a:path>
                </a:pathLst>
              </a:cu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</p:grpSp>
        <p:sp>
          <p:nvSpPr>
            <p:cNvPr id="33" name="TextBox 32"/>
            <p:cNvSpPr txBox="1"/>
            <p:nvPr/>
          </p:nvSpPr>
          <p:spPr>
            <a:xfrm>
              <a:off x="2758152" y="5301208"/>
              <a:ext cx="720080" cy="120032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7200" b="1" dirty="0" smtClean="0">
                  <a:solidFill>
                    <a:srgbClr val="00D000"/>
                  </a:solidFill>
                  <a:sym typeface="Wingdings"/>
                </a:rPr>
                <a:t></a:t>
              </a:r>
              <a:endParaRPr lang="he-IL" sz="7200" b="1" dirty="0">
                <a:solidFill>
                  <a:srgbClr val="00D000"/>
                </a:solidFill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4139952" y="4725144"/>
            <a:ext cx="1800200" cy="1800200"/>
            <a:chOff x="4139952" y="4725144"/>
            <a:chExt cx="1800200" cy="1800200"/>
          </a:xfrm>
        </p:grpSpPr>
        <p:grpSp>
          <p:nvGrpSpPr>
            <p:cNvPr id="24" name="Group 23"/>
            <p:cNvGrpSpPr/>
            <p:nvPr/>
          </p:nvGrpSpPr>
          <p:grpSpPr>
            <a:xfrm>
              <a:off x="4139952" y="4725144"/>
              <a:ext cx="1512168" cy="1296144"/>
              <a:chOff x="4139952" y="4725144"/>
              <a:chExt cx="1512168" cy="1296144"/>
            </a:xfrm>
          </p:grpSpPr>
          <p:grpSp>
            <p:nvGrpSpPr>
              <p:cNvPr id="20" name="Group 19"/>
              <p:cNvGrpSpPr/>
              <p:nvPr/>
            </p:nvGrpSpPr>
            <p:grpSpPr>
              <a:xfrm>
                <a:off x="4139952" y="4725144"/>
                <a:ext cx="1512168" cy="1296144"/>
                <a:chOff x="6294120" y="3632056"/>
                <a:chExt cx="1086192" cy="1021080"/>
              </a:xfrm>
            </p:grpSpPr>
            <p:sp>
              <p:nvSpPr>
                <p:cNvPr id="21" name="Rectangle 20"/>
                <p:cNvSpPr/>
                <p:nvPr/>
              </p:nvSpPr>
              <p:spPr>
                <a:xfrm>
                  <a:off x="6300192" y="3645024"/>
                  <a:ext cx="1080120" cy="1008112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22" name="Freeform 21"/>
                <p:cNvSpPr/>
                <p:nvPr/>
              </p:nvSpPr>
              <p:spPr>
                <a:xfrm>
                  <a:off x="6294120" y="3632056"/>
                  <a:ext cx="870168" cy="1021080"/>
                </a:xfrm>
                <a:custGeom>
                  <a:avLst/>
                  <a:gdLst>
                    <a:gd name="connsiteX0" fmla="*/ 259080 w 533400"/>
                    <a:gd name="connsiteY0" fmla="*/ 0 h 1021080"/>
                    <a:gd name="connsiteX1" fmla="*/ 533400 w 533400"/>
                    <a:gd name="connsiteY1" fmla="*/ 1021080 h 1021080"/>
                    <a:gd name="connsiteX2" fmla="*/ 0 w 533400"/>
                    <a:gd name="connsiteY2" fmla="*/ 1021080 h 1021080"/>
                    <a:gd name="connsiteX3" fmla="*/ 0 w 533400"/>
                    <a:gd name="connsiteY3" fmla="*/ 15240 h 1021080"/>
                    <a:gd name="connsiteX4" fmla="*/ 0 w 533400"/>
                    <a:gd name="connsiteY4" fmla="*/ 15240 h 10210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533400" h="1021080">
                      <a:moveTo>
                        <a:pt x="259080" y="0"/>
                      </a:moveTo>
                      <a:lnTo>
                        <a:pt x="533400" y="1021080"/>
                      </a:lnTo>
                      <a:lnTo>
                        <a:pt x="0" y="1021080"/>
                      </a:lnTo>
                      <a:lnTo>
                        <a:pt x="0" y="15240"/>
                      </a:lnTo>
                      <a:lnTo>
                        <a:pt x="0" y="15240"/>
                      </a:lnTo>
                    </a:path>
                  </a:pathLst>
                </a:cu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</p:grpSp>
          <p:sp>
            <p:nvSpPr>
              <p:cNvPr id="23" name="Oval 22"/>
              <p:cNvSpPr/>
              <p:nvPr/>
            </p:nvSpPr>
            <p:spPr>
              <a:xfrm rot="19913084">
                <a:off x="4488776" y="4808370"/>
                <a:ext cx="648072" cy="1126691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</p:grpSp>
        <p:sp>
          <p:nvSpPr>
            <p:cNvPr id="34" name="TextBox 33"/>
            <p:cNvSpPr txBox="1"/>
            <p:nvPr/>
          </p:nvSpPr>
          <p:spPr>
            <a:xfrm>
              <a:off x="5220072" y="5325015"/>
              <a:ext cx="720080" cy="120032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7200" b="1" dirty="0" smtClean="0">
                  <a:solidFill>
                    <a:srgbClr val="FF0000"/>
                  </a:solidFill>
                  <a:sym typeface="Wingdings"/>
                </a:rPr>
                <a:t></a:t>
              </a:r>
              <a:endParaRPr lang="he-IL" sz="72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6668685" y="4741605"/>
            <a:ext cx="1863755" cy="1783739"/>
            <a:chOff x="6668685" y="4741605"/>
            <a:chExt cx="1863755" cy="1783739"/>
          </a:xfrm>
        </p:grpSpPr>
        <p:grpSp>
          <p:nvGrpSpPr>
            <p:cNvPr id="32" name="Group 31"/>
            <p:cNvGrpSpPr/>
            <p:nvPr/>
          </p:nvGrpSpPr>
          <p:grpSpPr>
            <a:xfrm>
              <a:off x="6668685" y="4741605"/>
              <a:ext cx="1503715" cy="1279683"/>
              <a:chOff x="6668685" y="4741605"/>
              <a:chExt cx="1503715" cy="1279683"/>
            </a:xfrm>
          </p:grpSpPr>
          <p:sp>
            <p:nvSpPr>
              <p:cNvPr id="28" name="Rectangle 27"/>
              <p:cNvSpPr/>
              <p:nvPr/>
            </p:nvSpPr>
            <p:spPr>
              <a:xfrm>
                <a:off x="6668685" y="4741605"/>
                <a:ext cx="1503715" cy="1279683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7452320" y="5373216"/>
                <a:ext cx="720080" cy="648072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6668685" y="4762211"/>
                <a:ext cx="783635" cy="600818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</p:grpSp>
        <p:sp>
          <p:nvSpPr>
            <p:cNvPr id="35" name="TextBox 34"/>
            <p:cNvSpPr txBox="1"/>
            <p:nvPr/>
          </p:nvSpPr>
          <p:spPr>
            <a:xfrm>
              <a:off x="7812360" y="5325015"/>
              <a:ext cx="720080" cy="120032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7200" b="1" dirty="0" smtClean="0">
                  <a:solidFill>
                    <a:srgbClr val="FF0000"/>
                  </a:solidFill>
                  <a:sym typeface="Wingdings"/>
                </a:rPr>
                <a:t></a:t>
              </a:r>
              <a:endParaRPr lang="he-IL" sz="7200" b="1" dirty="0">
                <a:solidFill>
                  <a:srgbClr val="FF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63997</TotalTime>
  <Words>1963</Words>
  <Application>Microsoft Office PowerPoint</Application>
  <PresentationFormat>On-screen Show (4:3)</PresentationFormat>
  <Paragraphs>388</Paragraphs>
  <Slides>30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2" baseType="lpstr">
      <vt:lpstr>Office Theme</vt:lpstr>
      <vt:lpstr>Equation</vt:lpstr>
      <vt:lpstr>Algorithms for Big Data: Streaming and Sublinear Time Algorithms</vt:lpstr>
      <vt:lpstr>Motivation</vt:lpstr>
      <vt:lpstr>What is this Talk About?</vt:lpstr>
      <vt:lpstr>Sublinear Time Algorithms</vt:lpstr>
      <vt:lpstr>Sublinear Time Algorithms</vt:lpstr>
      <vt:lpstr>Diameter Approximation</vt:lpstr>
      <vt:lpstr>Algorithm</vt:lpstr>
      <vt:lpstr>Analysis</vt:lpstr>
      <vt:lpstr>Property testing</vt:lpstr>
      <vt:lpstr>Property testing (cont.)</vt:lpstr>
      <vt:lpstr>Testing List Sortedness</vt:lpstr>
      <vt:lpstr>Algorithm [EKKRV00]</vt:lpstr>
      <vt:lpstr>Completeness Analysis</vt:lpstr>
      <vt:lpstr>Soundness Analysis</vt:lpstr>
      <vt:lpstr>Main Observation</vt:lpstr>
      <vt:lpstr>Soundness Analysis (cont.)</vt:lpstr>
      <vt:lpstr>Streaming Algorithms</vt:lpstr>
      <vt:lpstr>Motivation</vt:lpstr>
      <vt:lpstr>Streaming Model</vt:lpstr>
      <vt:lpstr>Finding Frequent Elements</vt:lpstr>
      <vt:lpstr>Algorithm</vt:lpstr>
      <vt:lpstr>Analysis</vt:lpstr>
      <vt:lpstr>Proof of the Lemma</vt:lpstr>
      <vt:lpstr>Warping Up the Proof</vt:lpstr>
      <vt:lpstr>Streaming Algorithms for Graph Problems</vt:lpstr>
      <vt:lpstr>Algorithm for Counting Connected Components</vt:lpstr>
      <vt:lpstr>Applications</vt:lpstr>
      <vt:lpstr>Analysis</vt:lpstr>
      <vt:lpstr>Analysis (cont.)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Feldman Moran</dc:creator>
  <cp:lastModifiedBy>Moran</cp:lastModifiedBy>
  <cp:revision>1711</cp:revision>
  <dcterms:created xsi:type="dcterms:W3CDTF">2009-11-07T08:14:49Z</dcterms:created>
  <dcterms:modified xsi:type="dcterms:W3CDTF">2016-12-14T12:06:36Z</dcterms:modified>
</cp:coreProperties>
</file>